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60" r:id="rId4"/>
    <p:sldId id="264" r:id="rId5"/>
    <p:sldId id="265" r:id="rId6"/>
    <p:sldId id="261" r:id="rId7"/>
    <p:sldId id="262" r:id="rId8"/>
    <p:sldId id="270" r:id="rId9"/>
    <p:sldId id="266" r:id="rId10"/>
    <p:sldId id="268" r:id="rId11"/>
    <p:sldId id="269" r:id="rId12"/>
    <p:sldId id="267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0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9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2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8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5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3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D1B1-D058-4246-A5F9-BF21D8BE9C39}" type="datetimeFigureOut">
              <a:rPr lang="en-US" smtClean="0"/>
              <a:t>16/12/19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60660-969F-1149-BF6A-EA0DFA65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17070"/>
            <a:ext cx="8915400" cy="10804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Taxation, Inequality </a:t>
            </a:r>
            <a:br>
              <a:rPr lang="en-US" dirty="0" smtClean="0"/>
            </a:br>
            <a:r>
              <a:rPr lang="en-US" dirty="0" smtClean="0"/>
              <a:t>and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654" y="3237817"/>
            <a:ext cx="6007317" cy="13416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Michelle D’Arcy</a:t>
            </a:r>
          </a:p>
          <a:p>
            <a:r>
              <a:rPr lang="en-US" dirty="0" smtClean="0"/>
              <a:t>Department of Political Science, Trinity College Dublin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94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r>
              <a:rPr lang="sv-SE" dirty="0" err="1" smtClean="0"/>
              <a:t>cycle</a:t>
            </a:r>
            <a:r>
              <a:rPr lang="sv-SE" dirty="0" smtClean="0"/>
              <a:t>: An </a:t>
            </a:r>
            <a:r>
              <a:rPr lang="sv-SE" dirty="0" err="1" smtClean="0"/>
              <a:t>equilibrium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520033" y="1719892"/>
            <a:ext cx="5592836" cy="4148613"/>
            <a:chOff x="1763688" y="1711767"/>
            <a:chExt cx="5592836" cy="4148613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3501008"/>
              <a:ext cx="18747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Poor</a:t>
              </a:r>
              <a:r>
                <a:rPr lang="sv-SE" dirty="0" smtClean="0"/>
                <a:t> services</a:t>
              </a:r>
              <a:endParaRPr lang="sv-S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2308" y="3484116"/>
              <a:ext cx="19442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err="1" smtClean="0"/>
                <a:t>incentives</a:t>
              </a:r>
              <a:r>
                <a:rPr lang="sv-SE" dirty="0" smtClean="0"/>
                <a:t>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pay</a:t>
              </a:r>
              <a:r>
                <a:rPr lang="sv-SE" dirty="0" smtClean="0"/>
                <a:t> tax</a:t>
              </a:r>
              <a:endParaRPr lang="sv-SE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131840" y="1711767"/>
              <a:ext cx="2304256" cy="24482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4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491880" y="3484116"/>
              <a:ext cx="2160240" cy="2376264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6764" y="2504648"/>
            <a:ext cx="1566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Tax </a:t>
            </a:r>
            <a:r>
              <a:rPr lang="sv-SE" dirty="0" err="1" smtClean="0"/>
              <a:t>evasion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2417" y="2873980"/>
            <a:ext cx="1458514" cy="618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22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r>
              <a:rPr lang="sv-SE" dirty="0" err="1" smtClean="0"/>
              <a:t>cycle</a:t>
            </a:r>
            <a:r>
              <a:rPr lang="sv-SE" dirty="0" smtClean="0"/>
              <a:t>: An </a:t>
            </a:r>
            <a:r>
              <a:rPr lang="sv-SE" dirty="0" err="1" smtClean="0"/>
              <a:t>equilibrium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520033" y="1719892"/>
            <a:ext cx="5592836" cy="4148613"/>
            <a:chOff x="1763688" y="1711767"/>
            <a:chExt cx="5592836" cy="4148613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3501008"/>
              <a:ext cx="187478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Poor</a:t>
              </a:r>
              <a:r>
                <a:rPr lang="sv-SE" dirty="0" smtClean="0"/>
                <a:t> services</a:t>
              </a:r>
              <a:endParaRPr lang="sv-S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2308" y="3484116"/>
              <a:ext cx="19442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/>
                <a:t>I</a:t>
              </a:r>
              <a:r>
                <a:rPr lang="sv-SE" dirty="0" smtClean="0"/>
                <a:t>ncentives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clientelism</a:t>
              </a:r>
              <a:endParaRPr lang="sv-SE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131840" y="1711767"/>
              <a:ext cx="2304256" cy="24482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4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491880" y="3484116"/>
              <a:ext cx="2160240" cy="2376264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6764" y="2504648"/>
            <a:ext cx="1566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Tax </a:t>
            </a:r>
            <a:r>
              <a:rPr lang="sv-SE" dirty="0" err="1" smtClean="0"/>
              <a:t>evasion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2417" y="2873980"/>
            <a:ext cx="1458514" cy="618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4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r>
              <a:rPr lang="sv-SE" dirty="0" err="1" smtClean="0"/>
              <a:t>cycle</a:t>
            </a:r>
            <a:r>
              <a:rPr lang="sv-SE" dirty="0" smtClean="0"/>
              <a:t>: An </a:t>
            </a:r>
            <a:r>
              <a:rPr lang="sv-SE" dirty="0" err="1" smtClean="0"/>
              <a:t>equilibrium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520033" y="1719892"/>
            <a:ext cx="5592836" cy="4148613"/>
            <a:chOff x="1763688" y="1711767"/>
            <a:chExt cx="5592836" cy="4148613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3501008"/>
              <a:ext cx="18722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Poor</a:t>
              </a:r>
              <a:r>
                <a:rPr lang="sv-SE" dirty="0" smtClean="0"/>
                <a:t> services</a:t>
              </a:r>
              <a:endParaRPr lang="sv-S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2308" y="3484116"/>
              <a:ext cx="19442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err="1" smtClean="0"/>
                <a:t>incentives</a:t>
              </a:r>
              <a:r>
                <a:rPr lang="sv-SE" dirty="0" smtClean="0"/>
                <a:t>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comply</a:t>
              </a:r>
              <a:endParaRPr lang="sv-SE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131840" y="1711767"/>
              <a:ext cx="2304256" cy="24482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4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491880" y="3484116"/>
              <a:ext cx="2160240" cy="2376264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16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Taxation in Developing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kind of fiscal policy reduces inequality?</a:t>
            </a:r>
          </a:p>
          <a:p>
            <a:r>
              <a:rPr lang="en-US" dirty="0" smtClean="0"/>
              <a:t>Strong fiscal contract: broad based taxes, universal services</a:t>
            </a:r>
          </a:p>
          <a:p>
            <a:r>
              <a:rPr lang="en-US" dirty="0" smtClean="0"/>
              <a:t>Not what we see in most developing countries:</a:t>
            </a:r>
          </a:p>
          <a:p>
            <a:pPr lvl="1"/>
            <a:r>
              <a:rPr lang="en-US" dirty="0" smtClean="0"/>
              <a:t>Most tax revenue from import, corporation, sales taxes</a:t>
            </a:r>
          </a:p>
          <a:p>
            <a:pPr lvl="1"/>
            <a:r>
              <a:rPr lang="en-US" dirty="0" smtClean="0"/>
              <a:t>Bulk of population outside the tax net -&gt; no fiscal contract</a:t>
            </a:r>
          </a:p>
          <a:p>
            <a:pPr lvl="1"/>
            <a:r>
              <a:rPr lang="en-US" dirty="0" smtClean="0"/>
              <a:t>Difficulties providing services -&gt; trapped in sub-optimal low compliance equilibrium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Tax, Inequality and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Tax and spending = major instruments of redistribution </a:t>
            </a:r>
          </a:p>
          <a:p>
            <a:r>
              <a:rPr lang="en-US" dirty="0" smtClean="0"/>
              <a:t>Fiscal contract = citizens consent to pay tax in return for services and fiscal policy underpins relationship between citizens and state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Varying Levels of Redistribution:</a:t>
            </a:r>
          </a:p>
          <a:p>
            <a:pPr lvl="1"/>
            <a:r>
              <a:rPr lang="en-US" dirty="0"/>
              <a:t>Sweden: high redistribution, low inequality</a:t>
            </a:r>
          </a:p>
          <a:p>
            <a:pPr lvl="1"/>
            <a:r>
              <a:rPr lang="en-US" dirty="0"/>
              <a:t>US: low redistribution, high inequality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Varying fiscal contracts:</a:t>
            </a:r>
          </a:p>
          <a:p>
            <a:pPr lvl="1"/>
            <a:r>
              <a:rPr lang="en-US" dirty="0" smtClean="0"/>
              <a:t>Sweden: broad </a:t>
            </a:r>
            <a:r>
              <a:rPr lang="en-US" dirty="0"/>
              <a:t>based </a:t>
            </a:r>
            <a:r>
              <a:rPr lang="en-US" dirty="0" smtClean="0"/>
              <a:t>regressive taxes</a:t>
            </a:r>
            <a:r>
              <a:rPr lang="en-US" dirty="0"/>
              <a:t>, universal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US/Ireland: narrower more progressive tax base, limited services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Most equalizing fiscal contract: everyone pays tax, everyone gets services in return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6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Taxation in </a:t>
            </a:r>
            <a:r>
              <a:rPr lang="en-US" dirty="0" smtClean="0"/>
              <a:t>Global South</a:t>
            </a:r>
            <a:endParaRPr lang="en-US" dirty="0"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429008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alibri" charset="0"/>
              </a:rPr>
              <a:t>Fiscal Contract in Global South: no one is paying tax, no one is getting services</a:t>
            </a:r>
          </a:p>
          <a:p>
            <a:r>
              <a:rPr lang="en-US" sz="2200" dirty="0" smtClean="0">
                <a:latin typeface="Calibri" charset="0"/>
              </a:rPr>
              <a:t>Registered </a:t>
            </a:r>
            <a:r>
              <a:rPr lang="en-US" sz="2200" dirty="0">
                <a:latin typeface="Calibri" charset="0"/>
              </a:rPr>
              <a:t>tax payers: </a:t>
            </a:r>
            <a:r>
              <a:rPr lang="en-GB" sz="2200" dirty="0" smtClean="0">
                <a:latin typeface="Calibri" charset="0"/>
              </a:rPr>
              <a:t>400,000</a:t>
            </a:r>
            <a:endParaRPr lang="en-US" sz="2200" dirty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2005</a:t>
            </a:r>
            <a:r>
              <a:rPr lang="en-US" sz="2200" dirty="0">
                <a:latin typeface="Calibri" charset="0"/>
              </a:rPr>
              <a:t>: 70 % of the domestic revenues </a:t>
            </a:r>
            <a:r>
              <a:rPr lang="en-US" sz="2200" dirty="0" smtClean="0">
                <a:latin typeface="Calibri" charset="0"/>
              </a:rPr>
              <a:t>from 286 </a:t>
            </a:r>
            <a:r>
              <a:rPr lang="en-US" sz="2200" dirty="0">
                <a:latin typeface="Calibri" charset="0"/>
              </a:rPr>
              <a:t>large taxpayers</a:t>
            </a:r>
          </a:p>
          <a:p>
            <a:r>
              <a:rPr lang="en-US" sz="2200" dirty="0" smtClean="0">
                <a:latin typeface="Calibri" charset="0"/>
              </a:rPr>
              <a:t>Tax </a:t>
            </a:r>
            <a:r>
              <a:rPr lang="en-US" sz="2200" dirty="0">
                <a:latin typeface="Calibri" charset="0"/>
              </a:rPr>
              <a:t>% GDP: 15%</a:t>
            </a:r>
          </a:p>
          <a:p>
            <a:r>
              <a:rPr lang="en-US" sz="2200" dirty="0">
                <a:latin typeface="Calibri" charset="0"/>
              </a:rPr>
              <a:t>ODA % GDP: 10</a:t>
            </a:r>
            <a:r>
              <a:rPr lang="en-US" sz="2200" dirty="0" smtClean="0">
                <a:latin typeface="Calibri" charset="0"/>
              </a:rPr>
              <a:t>%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698" y="3828743"/>
            <a:ext cx="4302691" cy="285725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33" y="1600200"/>
            <a:ext cx="3970156" cy="11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12416" y="2759820"/>
            <a:ext cx="6048375" cy="125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dirty="0" smtClean="0">
                <a:latin typeface="Calibri" charset="0"/>
              </a:rPr>
              <a:t>Motto: </a:t>
            </a:r>
            <a:r>
              <a:rPr lang="en-US" sz="2000" dirty="0" smtClean="0">
                <a:latin typeface="Calibri" charset="0"/>
              </a:rPr>
              <a:t>We make it easy to pay tax </a:t>
            </a:r>
          </a:p>
          <a:p>
            <a:pPr marL="0" indent="0" algn="ctr">
              <a:buFont typeface="Arial" charset="0"/>
              <a:buNone/>
            </a:pPr>
            <a:r>
              <a:rPr lang="en-US" sz="2000" dirty="0" smtClean="0">
                <a:latin typeface="Calibri" charset="0"/>
              </a:rPr>
              <a:t>and make lives better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r>
              <a:rPr lang="sv-SE" dirty="0" err="1" smtClean="0"/>
              <a:t>cycle</a:t>
            </a:r>
            <a:r>
              <a:rPr lang="sv-SE" dirty="0" smtClean="0"/>
              <a:t>: An </a:t>
            </a:r>
            <a:r>
              <a:rPr lang="sv-SE" dirty="0" err="1" smtClean="0"/>
              <a:t>equilibrium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520033" y="1719892"/>
            <a:ext cx="5592836" cy="4148613"/>
            <a:chOff x="1763688" y="1711767"/>
            <a:chExt cx="5592836" cy="4148613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3501008"/>
              <a:ext cx="18722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smtClean="0"/>
                <a:t>tax </a:t>
              </a:r>
              <a:r>
                <a:rPr lang="sv-SE" dirty="0" err="1" smtClean="0"/>
                <a:t>capacity</a:t>
              </a:r>
              <a:endParaRPr lang="sv-S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2308" y="3484116"/>
              <a:ext cx="19442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err="1" smtClean="0"/>
                <a:t>incentives</a:t>
              </a:r>
              <a:r>
                <a:rPr lang="sv-SE" dirty="0" smtClean="0"/>
                <a:t>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comply</a:t>
              </a:r>
              <a:endParaRPr lang="sv-SE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131840" y="1711767"/>
              <a:ext cx="2304256" cy="24482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4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491880" y="3484116"/>
              <a:ext cx="2160240" cy="2376264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883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r>
              <a:rPr lang="sv-SE" dirty="0" err="1" smtClean="0"/>
              <a:t>cycle</a:t>
            </a:r>
            <a:r>
              <a:rPr lang="sv-SE" dirty="0" smtClean="0"/>
              <a:t>: An </a:t>
            </a:r>
            <a:r>
              <a:rPr lang="sv-SE" dirty="0" err="1" smtClean="0"/>
              <a:t>equilibrium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520033" y="1719892"/>
            <a:ext cx="5592836" cy="4148613"/>
            <a:chOff x="1763688" y="1711767"/>
            <a:chExt cx="5592836" cy="4148613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3501008"/>
              <a:ext cx="18722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Poor</a:t>
              </a:r>
              <a:r>
                <a:rPr lang="sv-SE" dirty="0" smtClean="0"/>
                <a:t> services</a:t>
              </a:r>
              <a:endParaRPr lang="sv-S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2308" y="3484116"/>
              <a:ext cx="19442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err="1" smtClean="0"/>
                <a:t>incentives</a:t>
              </a:r>
              <a:r>
                <a:rPr lang="sv-SE" dirty="0" smtClean="0"/>
                <a:t>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comply</a:t>
              </a:r>
              <a:endParaRPr lang="sv-SE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131840" y="1711767"/>
              <a:ext cx="2304256" cy="24482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4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491880" y="3484116"/>
              <a:ext cx="2160240" cy="2376264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5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Globalization, Tax Evasion and the Fiscal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evasion erodes fiscal contract:</a:t>
            </a:r>
          </a:p>
          <a:p>
            <a:pPr lvl="1"/>
            <a:r>
              <a:rPr lang="en-US" dirty="0" smtClean="0"/>
              <a:t>Less tax</a:t>
            </a:r>
          </a:p>
          <a:p>
            <a:pPr lvl="1"/>
            <a:r>
              <a:rPr lang="en-US" dirty="0" smtClean="0"/>
              <a:t>Less trust</a:t>
            </a:r>
          </a:p>
          <a:p>
            <a:pPr lvl="1"/>
            <a:r>
              <a:rPr lang="en-US" dirty="0" smtClean="0"/>
              <a:t>More corruption and </a:t>
            </a:r>
            <a:r>
              <a:rPr lang="en-US" dirty="0" err="1" smtClean="0"/>
              <a:t>clientelism</a:t>
            </a:r>
            <a:endParaRPr lang="en-US" dirty="0" smtClean="0"/>
          </a:p>
          <a:p>
            <a:pPr lvl="0"/>
            <a:r>
              <a:rPr lang="en-US" dirty="0">
                <a:solidFill>
                  <a:prstClr val="black"/>
                </a:solidFill>
              </a:rPr>
              <a:t>Economic </a:t>
            </a:r>
            <a:r>
              <a:rPr lang="en-US" dirty="0" err="1">
                <a:solidFill>
                  <a:prstClr val="black"/>
                </a:solidFill>
              </a:rPr>
              <a:t>behaviour</a:t>
            </a:r>
            <a:r>
              <a:rPr lang="en-US" dirty="0">
                <a:solidFill>
                  <a:prstClr val="black"/>
                </a:solidFill>
              </a:rPr>
              <a:t> and financial flows need to be </a:t>
            </a:r>
            <a:r>
              <a:rPr lang="en-US" dirty="0" smtClean="0">
                <a:solidFill>
                  <a:prstClr val="black"/>
                </a:solidFill>
              </a:rPr>
              <a:t>visible</a:t>
            </a:r>
            <a:endParaRPr lang="en-US" dirty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94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Modern Sweden</a:t>
            </a:r>
            <a:endParaRPr lang="en-US" dirty="0"/>
          </a:p>
        </p:txBody>
      </p:sp>
      <p:pic>
        <p:nvPicPr>
          <p:cNvPr id="4" name="Content Placeholder 3" descr="http://www.ekh.lu.se/images/ekh/staff/ekh-psv/101_0104low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 bwMode="auto">
          <a:xfrm>
            <a:off x="280803" y="1417638"/>
            <a:ext cx="4146772" cy="2580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7200" y="4033675"/>
            <a:ext cx="6438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Swedish tax register, 1740s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50680" y="5681562"/>
            <a:ext cx="323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Cadastral map, 1628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88" y="2523810"/>
            <a:ext cx="4111259" cy="278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09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Globalization, Tax Evasion and the Fiscal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evasion erodes fiscal contract:</a:t>
            </a:r>
          </a:p>
          <a:p>
            <a:pPr lvl="1"/>
            <a:r>
              <a:rPr lang="en-US" dirty="0" smtClean="0"/>
              <a:t>Less tax</a:t>
            </a:r>
          </a:p>
          <a:p>
            <a:pPr lvl="1"/>
            <a:r>
              <a:rPr lang="en-US" dirty="0" smtClean="0"/>
              <a:t>Less trust</a:t>
            </a:r>
          </a:p>
          <a:p>
            <a:pPr lvl="1"/>
            <a:r>
              <a:rPr lang="en-US" dirty="0" smtClean="0"/>
              <a:t>More corruption and </a:t>
            </a:r>
            <a:r>
              <a:rPr lang="en-US" dirty="0" err="1" smtClean="0"/>
              <a:t>clientelism</a:t>
            </a:r>
            <a:endParaRPr lang="en-US" dirty="0" smtClean="0"/>
          </a:p>
          <a:p>
            <a:pPr lvl="0"/>
            <a:r>
              <a:rPr lang="en-US" dirty="0">
                <a:solidFill>
                  <a:prstClr val="black"/>
                </a:solidFill>
              </a:rPr>
              <a:t>Economic </a:t>
            </a:r>
            <a:r>
              <a:rPr lang="en-US" dirty="0" err="1">
                <a:solidFill>
                  <a:prstClr val="black"/>
                </a:solidFill>
              </a:rPr>
              <a:t>behaviour</a:t>
            </a:r>
            <a:r>
              <a:rPr lang="en-US" dirty="0">
                <a:solidFill>
                  <a:prstClr val="black"/>
                </a:solidFill>
              </a:rPr>
              <a:t> and financial flows need to be visible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 a global financial cadaster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Vicious </a:t>
            </a:r>
            <a:r>
              <a:rPr lang="sv-SE" dirty="0" err="1" smtClean="0"/>
              <a:t>cycle</a:t>
            </a:r>
            <a:r>
              <a:rPr lang="sv-SE" dirty="0" smtClean="0"/>
              <a:t>: An </a:t>
            </a:r>
            <a:r>
              <a:rPr lang="sv-SE" dirty="0" err="1" smtClean="0"/>
              <a:t>equilibrium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9" name="Group 8"/>
          <p:cNvGrpSpPr/>
          <p:nvPr/>
        </p:nvGrpSpPr>
        <p:grpSpPr>
          <a:xfrm>
            <a:off x="1520033" y="1719892"/>
            <a:ext cx="5592836" cy="4148613"/>
            <a:chOff x="1763688" y="1711767"/>
            <a:chExt cx="5592836" cy="4148613"/>
          </a:xfrm>
        </p:grpSpPr>
        <p:sp>
          <p:nvSpPr>
            <p:cNvPr id="4" name="TextBox 3"/>
            <p:cNvSpPr txBox="1"/>
            <p:nvPr/>
          </p:nvSpPr>
          <p:spPr>
            <a:xfrm>
              <a:off x="1763688" y="3501008"/>
              <a:ext cx="1872208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smtClean="0"/>
                <a:t>tax </a:t>
              </a:r>
              <a:r>
                <a:rPr lang="sv-SE" dirty="0" err="1" smtClean="0"/>
                <a:t>capacity</a:t>
              </a:r>
              <a:endParaRPr lang="sv-SE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12308" y="3484116"/>
              <a:ext cx="1944216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v-SE" dirty="0" err="1" smtClean="0"/>
                <a:t>Low</a:t>
              </a:r>
              <a:r>
                <a:rPr lang="sv-SE" dirty="0" smtClean="0"/>
                <a:t> </a:t>
              </a:r>
              <a:r>
                <a:rPr lang="sv-SE" dirty="0" err="1" smtClean="0"/>
                <a:t>incentives</a:t>
              </a:r>
              <a:r>
                <a:rPr lang="sv-SE" dirty="0" smtClean="0"/>
                <a:t> </a:t>
              </a:r>
              <a:r>
                <a:rPr lang="sv-SE" dirty="0" err="1" smtClean="0"/>
                <a:t>to</a:t>
              </a:r>
              <a:r>
                <a:rPr lang="sv-SE" dirty="0" smtClean="0"/>
                <a:t> </a:t>
              </a:r>
              <a:r>
                <a:rPr lang="sv-SE" dirty="0" err="1" smtClean="0"/>
                <a:t>pay</a:t>
              </a:r>
              <a:r>
                <a:rPr lang="sv-SE" dirty="0" smtClean="0"/>
                <a:t> tax</a:t>
              </a:r>
              <a:endParaRPr lang="sv-SE" dirty="0"/>
            </a:p>
          </p:txBody>
        </p:sp>
        <p:sp>
          <p:nvSpPr>
            <p:cNvPr id="6" name="Circular Arrow 5"/>
            <p:cNvSpPr/>
            <p:nvPr/>
          </p:nvSpPr>
          <p:spPr>
            <a:xfrm>
              <a:off x="3131840" y="1711767"/>
              <a:ext cx="2304256" cy="244827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00"/>
                <a:gd name="adj5" fmla="val 1341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 rot="10800000">
              <a:off x="3491880" y="3484116"/>
              <a:ext cx="2160240" cy="2376264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6764" y="2504648"/>
            <a:ext cx="15661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 smtClean="0"/>
              <a:t>Tax </a:t>
            </a:r>
            <a:r>
              <a:rPr lang="sv-SE" dirty="0" err="1" smtClean="0"/>
              <a:t>evasion</a:t>
            </a:r>
            <a:endParaRPr lang="sv-SE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42417" y="2873980"/>
            <a:ext cx="1458514" cy="618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78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388</Words>
  <Application>Microsoft Macintosh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Taxation, Inequality  and Development</vt:lpstr>
      <vt:lpstr>Tax, Inequality and Justice</vt:lpstr>
      <vt:lpstr>Taxation in Global South</vt:lpstr>
      <vt:lpstr>Vicious cycle: An equilibrium</vt:lpstr>
      <vt:lpstr>Vicious cycle: An equilibrium</vt:lpstr>
      <vt:lpstr>Globalization, Tax Evasion and the Fiscal Contract</vt:lpstr>
      <vt:lpstr>Early Modern Sweden</vt:lpstr>
      <vt:lpstr>Globalization, Tax Evasion and the Fiscal Contract</vt:lpstr>
      <vt:lpstr>Vicious cycle: An equilibrium</vt:lpstr>
      <vt:lpstr>Vicious cycle: An equilibrium</vt:lpstr>
      <vt:lpstr>Vicious cycle: An equilibrium</vt:lpstr>
      <vt:lpstr>Vicious cycle: An equilibrium</vt:lpstr>
      <vt:lpstr>Taxation in Developing Countries</vt:lpstr>
    </vt:vector>
  </TitlesOfParts>
  <Company>Trinity College Dublin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Taxation, Inequality  and Development</dc:title>
  <dc:creator>Michelle D'Arcy</dc:creator>
  <cp:lastModifiedBy>Michelle D'Arcy</cp:lastModifiedBy>
  <cp:revision>10</cp:revision>
  <dcterms:created xsi:type="dcterms:W3CDTF">2019-12-16T14:23:50Z</dcterms:created>
  <dcterms:modified xsi:type="dcterms:W3CDTF">2019-12-16T17:24:35Z</dcterms:modified>
</cp:coreProperties>
</file>