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69" r:id="rId4"/>
    <p:sldId id="258" r:id="rId5"/>
    <p:sldId id="259" r:id="rId6"/>
    <p:sldId id="260" r:id="rId7"/>
    <p:sldId id="261" r:id="rId8"/>
    <p:sldId id="271" r:id="rId9"/>
    <p:sldId id="262" r:id="rId10"/>
    <p:sldId id="265" r:id="rId11"/>
    <p:sldId id="266" r:id="rId12"/>
    <p:sldId id="267" r:id="rId13"/>
    <p:sldId id="268" r:id="rId14"/>
    <p:sldId id="272"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3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ga-IE"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ga-IE"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22,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January 22,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ga-IE"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January 22,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22,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ga-IE"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ga-IE"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22,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22,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ga-IE"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ga-IE"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ga-IE"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22,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January 22,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22,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ga-IE"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ga-IE"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22, 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ga-IE"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ga-IE"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22,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ga-IE"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January 22, 2015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9140000">
            <a:off x="1221244" y="1758244"/>
            <a:ext cx="6511131" cy="1775251"/>
          </a:xfrm>
        </p:spPr>
        <p:txBody>
          <a:bodyPr>
            <a:noAutofit/>
          </a:bodyPr>
          <a:lstStyle/>
          <a:p>
            <a:r>
              <a:rPr lang="en-US" sz="1600" b="1" dirty="0" smtClean="0"/>
              <a:t>Transition unit</a:t>
            </a:r>
            <a:endParaRPr lang="en-US" sz="1600" dirty="0" smtClean="0"/>
          </a:p>
          <a:p>
            <a:endParaRPr lang="en-US" sz="1600" b="1" dirty="0" smtClean="0"/>
          </a:p>
          <a:p>
            <a:endParaRPr lang="en-US" sz="1600" b="1" dirty="0"/>
          </a:p>
          <a:p>
            <a:endParaRPr lang="en-US" sz="1600" b="1" dirty="0"/>
          </a:p>
          <a:p>
            <a:r>
              <a:rPr lang="en-US" sz="1600" b="1" dirty="0"/>
              <a:t>Part 1, activity 3.a – </a:t>
            </a:r>
            <a:r>
              <a:rPr lang="en-US" sz="1600" b="1" dirty="0" err="1"/>
              <a:t>Analysing</a:t>
            </a:r>
            <a:r>
              <a:rPr lang="en-US" sz="1600" b="1" dirty="0"/>
              <a:t> images</a:t>
            </a:r>
          </a:p>
          <a:p>
            <a:endParaRPr lang="en-US" sz="1600" b="1" dirty="0"/>
          </a:p>
        </p:txBody>
      </p:sp>
      <p:sp>
        <p:nvSpPr>
          <p:cNvPr id="4" name="TextBox 3"/>
          <p:cNvSpPr txBox="1"/>
          <p:nvPr/>
        </p:nvSpPr>
        <p:spPr>
          <a:xfrm>
            <a:off x="4793134" y="4354046"/>
            <a:ext cx="184666" cy="369332"/>
          </a:xfrm>
          <a:prstGeom prst="rect">
            <a:avLst/>
          </a:prstGeom>
          <a:noFill/>
        </p:spPr>
        <p:txBody>
          <a:bodyPr wrap="none" rtlCol="0">
            <a:spAutoFit/>
          </a:bodyPr>
          <a:lstStyle/>
          <a:p>
            <a:endParaRPr lang="en-US" dirty="0"/>
          </a:p>
        </p:txBody>
      </p:sp>
      <p:sp>
        <p:nvSpPr>
          <p:cNvPr id="2" name="Title 1"/>
          <p:cNvSpPr>
            <a:spLocks noGrp="1"/>
          </p:cNvSpPr>
          <p:nvPr>
            <p:ph type="ctrTitle"/>
          </p:nvPr>
        </p:nvSpPr>
        <p:spPr>
          <a:xfrm rot="19140000">
            <a:off x="471924" y="1599892"/>
            <a:ext cx="5648623" cy="671140"/>
          </a:xfrm>
        </p:spPr>
        <p:txBody>
          <a:bodyPr/>
          <a:lstStyle/>
          <a:p>
            <a:r>
              <a:rPr lang="en-US" dirty="0" smtClean="0"/>
              <a:t>How the world works 2</a:t>
            </a:r>
            <a:endParaRPr lang="en-US" dirty="0"/>
          </a:p>
        </p:txBody>
      </p:sp>
      <p:pic>
        <p:nvPicPr>
          <p:cNvPr id="7" name="Picture 6" descr="ddci_logo_circ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00" y="500425"/>
            <a:ext cx="1588136" cy="1588136"/>
          </a:xfrm>
          <a:prstGeom prst="rect">
            <a:avLst/>
          </a:prstGeom>
        </p:spPr>
      </p:pic>
      <p:sp>
        <p:nvSpPr>
          <p:cNvPr id="8" name="TextBox 7"/>
          <p:cNvSpPr txBox="1"/>
          <p:nvPr/>
        </p:nvSpPr>
        <p:spPr>
          <a:xfrm>
            <a:off x="692147" y="6243823"/>
            <a:ext cx="8201974" cy="276999"/>
          </a:xfrm>
          <a:prstGeom prst="rect">
            <a:avLst/>
          </a:prstGeom>
          <a:noFill/>
        </p:spPr>
        <p:txBody>
          <a:bodyPr wrap="square" rtlCol="0">
            <a:spAutoFit/>
          </a:bodyPr>
          <a:lstStyle/>
          <a:p>
            <a:pPr algn="r"/>
            <a:r>
              <a:rPr lang="en-US" sz="1200" b="1" dirty="0"/>
              <a:t>DEBT AND DEVELOPMENT COALITION IRELAND, 2015</a:t>
            </a:r>
          </a:p>
        </p:txBody>
      </p:sp>
    </p:spTree>
    <p:extLst>
      <p:ext uri="{BB962C8B-B14F-4D97-AF65-F5344CB8AC3E}">
        <p14:creationId xmlns:p14="http://schemas.microsoft.com/office/powerpoint/2010/main" val="39525299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latin typeface="Arial"/>
                <a:cs typeface="Arial"/>
              </a:rPr>
              <a:t>IMAGE 7</a:t>
            </a:r>
            <a:endParaRPr lang="en-US" sz="1800" dirty="0">
              <a:latin typeface="Arial"/>
              <a:cs typeface="Arial"/>
            </a:endParaRPr>
          </a:p>
        </p:txBody>
      </p:sp>
      <p:pic>
        <p:nvPicPr>
          <p:cNvPr id="4" name="Content Placeholder 3" descr="Dublin Docklands, Irish Times.jpg"/>
          <p:cNvPicPr>
            <a:picLocks noGrp="1" noChangeAspect="1"/>
          </p:cNvPicPr>
          <p:nvPr>
            <p:ph idx="1"/>
          </p:nvPr>
        </p:nvPicPr>
        <p:blipFill>
          <a:blip r:embed="rId2">
            <a:extLst>
              <a:ext uri="{28A0092B-C50C-407E-A947-70E740481C1C}">
                <a14:useLocalDpi xmlns:a14="http://schemas.microsoft.com/office/drawing/2010/main" val="0"/>
              </a:ext>
            </a:extLst>
          </a:blip>
          <a:srcRect t="5291" b="5291"/>
          <a:stretch>
            <a:fillRect/>
          </a:stretch>
        </p:blipFill>
        <p:spPr/>
      </p:pic>
    </p:spTree>
    <p:extLst>
      <p:ext uri="{BB962C8B-B14F-4D97-AF65-F5344CB8AC3E}">
        <p14:creationId xmlns:p14="http://schemas.microsoft.com/office/powerpoint/2010/main" val="22343534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latin typeface="Arial"/>
                <a:cs typeface="Arial"/>
              </a:rPr>
              <a:t>IMAGE 8</a:t>
            </a:r>
            <a:endParaRPr lang="en-US" sz="1800" dirty="0">
              <a:latin typeface="Arial"/>
              <a:cs typeface="Arial"/>
            </a:endParaRPr>
          </a:p>
        </p:txBody>
      </p:sp>
      <p:pic>
        <p:nvPicPr>
          <p:cNvPr id="4" name="Content Placeholder 3" descr="IMG_1009.JPG"/>
          <p:cNvPicPr>
            <a:picLocks noGrp="1" noChangeAspect="1"/>
          </p:cNvPicPr>
          <p:nvPr>
            <p:ph idx="1"/>
          </p:nvPr>
        </p:nvPicPr>
        <p:blipFill>
          <a:blip r:embed="rId2" cstate="print">
            <a:extLst>
              <a:ext uri="{28A0092B-C50C-407E-A947-70E740481C1C}">
                <a14:useLocalDpi xmlns:a14="http://schemas.microsoft.com/office/drawing/2010/main" val="0"/>
              </a:ext>
            </a:extLst>
          </a:blip>
          <a:srcRect t="18271" b="18271"/>
          <a:stretch>
            <a:fillRect/>
          </a:stretch>
        </p:blipFill>
        <p:spPr/>
      </p:pic>
    </p:spTree>
    <p:extLst>
      <p:ext uri="{BB962C8B-B14F-4D97-AF65-F5344CB8AC3E}">
        <p14:creationId xmlns:p14="http://schemas.microsoft.com/office/powerpoint/2010/main" val="26482443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latin typeface="Arial"/>
                <a:cs typeface="Arial"/>
              </a:rPr>
              <a:t>IMAGE 9</a:t>
            </a:r>
            <a:endParaRPr lang="en-US" sz="1800" dirty="0">
              <a:latin typeface="Arial"/>
              <a:cs typeface="Arial"/>
            </a:endParaRPr>
          </a:p>
        </p:txBody>
      </p:sp>
      <p:pic>
        <p:nvPicPr>
          <p:cNvPr id="4" name="Content Placeholder 3" descr="Ballymun.jpg"/>
          <p:cNvPicPr>
            <a:picLocks noGrp="1" noChangeAspect="1"/>
          </p:cNvPicPr>
          <p:nvPr>
            <p:ph idx="1"/>
          </p:nvPr>
        </p:nvPicPr>
        <p:blipFill>
          <a:blip r:embed="rId2" cstate="print">
            <a:extLst>
              <a:ext uri="{28A0092B-C50C-407E-A947-70E740481C1C}">
                <a14:useLocalDpi xmlns:a14="http://schemas.microsoft.com/office/drawing/2010/main" val="0"/>
              </a:ext>
            </a:extLst>
          </a:blip>
          <a:srcRect t="18914" b="18914"/>
          <a:stretch>
            <a:fillRect/>
          </a:stretch>
        </p:blipFill>
        <p:spPr>
          <a:xfrm>
            <a:off x="822960" y="1085860"/>
            <a:ext cx="7520940" cy="3579849"/>
          </a:xfrm>
        </p:spPr>
      </p:pic>
    </p:spTree>
    <p:extLst>
      <p:ext uri="{BB962C8B-B14F-4D97-AF65-F5344CB8AC3E}">
        <p14:creationId xmlns:p14="http://schemas.microsoft.com/office/powerpoint/2010/main" val="18648378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latin typeface="Arial"/>
                <a:cs typeface="Arial"/>
              </a:rPr>
              <a:t>About the images…</a:t>
            </a:r>
            <a:endParaRPr lang="en-US" sz="1800" dirty="0">
              <a:latin typeface="Arial"/>
              <a:cs typeface="Arial"/>
            </a:endParaRPr>
          </a:p>
        </p:txBody>
      </p:sp>
      <p:sp>
        <p:nvSpPr>
          <p:cNvPr id="3" name="Content Placeholder 2"/>
          <p:cNvSpPr>
            <a:spLocks noGrp="1"/>
          </p:cNvSpPr>
          <p:nvPr>
            <p:ph idx="1"/>
          </p:nvPr>
        </p:nvSpPr>
        <p:spPr>
          <a:xfrm>
            <a:off x="822960" y="1033777"/>
            <a:ext cx="7520940" cy="4268020"/>
          </a:xfrm>
        </p:spPr>
        <p:txBody>
          <a:bodyPr>
            <a:normAutofit/>
          </a:bodyPr>
          <a:lstStyle/>
          <a:p>
            <a:r>
              <a:rPr lang="en-GB" sz="1800" dirty="0" smtClean="0">
                <a:latin typeface="Arial"/>
                <a:cs typeface="Arial"/>
              </a:rPr>
              <a:t>Image 1: </a:t>
            </a:r>
            <a:r>
              <a:rPr lang="en-GB" sz="1800" b="0" dirty="0" err="1" smtClean="0">
                <a:solidFill>
                  <a:srgbClr val="333333"/>
                </a:solidFill>
                <a:latin typeface="Arial"/>
                <a:cs typeface="Arial"/>
              </a:rPr>
              <a:t>Tuyen</a:t>
            </a:r>
            <a:r>
              <a:rPr lang="en-GB" sz="1800" b="0" dirty="0" smtClean="0">
                <a:solidFill>
                  <a:srgbClr val="333333"/>
                </a:solidFill>
                <a:latin typeface="Arial"/>
                <a:cs typeface="Arial"/>
              </a:rPr>
              <a:t> </a:t>
            </a:r>
            <a:r>
              <a:rPr lang="en-GB" sz="1800" b="0" dirty="0">
                <a:solidFill>
                  <a:srgbClr val="333333"/>
                </a:solidFill>
                <a:latin typeface="Arial"/>
                <a:cs typeface="Arial"/>
              </a:rPr>
              <a:t>is doing her maths homework in the living room. Maths is one of her favourite </a:t>
            </a:r>
            <a:r>
              <a:rPr lang="en-GB" sz="1800" b="0" dirty="0" smtClean="0">
                <a:solidFill>
                  <a:srgbClr val="333333"/>
                </a:solidFill>
                <a:latin typeface="Arial"/>
                <a:cs typeface="Arial"/>
              </a:rPr>
              <a:t>subjects. This photo was taken in Vietnam</a:t>
            </a:r>
            <a:r>
              <a:rPr lang="en-GB" sz="1800" b="0" dirty="0">
                <a:solidFill>
                  <a:srgbClr val="333333"/>
                </a:solidFill>
                <a:latin typeface="Arial"/>
                <a:cs typeface="Arial"/>
              </a:rPr>
              <a:t>. </a:t>
            </a:r>
            <a:r>
              <a:rPr lang="en-GB" sz="1800" b="0" smtClean="0">
                <a:solidFill>
                  <a:srgbClr val="333333"/>
                </a:solidFill>
                <a:latin typeface="Arial"/>
                <a:cs typeface="Arial"/>
              </a:rPr>
              <a:t>(Oxfam). </a:t>
            </a:r>
            <a:endParaRPr lang="en-GB" sz="1800" b="0" dirty="0" smtClean="0">
              <a:solidFill>
                <a:srgbClr val="333333"/>
              </a:solidFill>
              <a:latin typeface="Arial"/>
              <a:cs typeface="Arial"/>
            </a:endParaRPr>
          </a:p>
          <a:p>
            <a:r>
              <a:rPr lang="en-GB" sz="1800" dirty="0" smtClean="0">
                <a:solidFill>
                  <a:srgbClr val="333333"/>
                </a:solidFill>
                <a:latin typeface="Arial"/>
                <a:cs typeface="Arial"/>
              </a:rPr>
              <a:t>Image 2: </a:t>
            </a:r>
            <a:r>
              <a:rPr lang="en-GB" sz="1800" b="0" dirty="0" smtClean="0">
                <a:solidFill>
                  <a:srgbClr val="333333"/>
                </a:solidFill>
                <a:latin typeface="Arial"/>
                <a:cs typeface="Arial"/>
              </a:rPr>
              <a:t>Young men learn about mechanics at the Australia-Pacific Technical College, in Fiji. (Rocky Road, </a:t>
            </a:r>
            <a:r>
              <a:rPr lang="en-GB" sz="1800" b="0" dirty="0" err="1" smtClean="0">
                <a:solidFill>
                  <a:srgbClr val="333333"/>
                </a:solidFill>
                <a:latin typeface="Arial"/>
                <a:cs typeface="Arial"/>
              </a:rPr>
              <a:t>AusAID</a:t>
            </a:r>
            <a:r>
              <a:rPr lang="en-GB" sz="1800" b="0" dirty="0" smtClean="0">
                <a:solidFill>
                  <a:srgbClr val="333333"/>
                </a:solidFill>
                <a:latin typeface="Arial"/>
                <a:cs typeface="Arial"/>
              </a:rPr>
              <a:t>).</a:t>
            </a:r>
          </a:p>
          <a:p>
            <a:r>
              <a:rPr lang="en-GB" sz="1800" dirty="0" smtClean="0">
                <a:solidFill>
                  <a:srgbClr val="333333"/>
                </a:solidFill>
                <a:latin typeface="Arial"/>
                <a:cs typeface="Arial"/>
              </a:rPr>
              <a:t>Image 3: </a:t>
            </a:r>
            <a:r>
              <a:rPr lang="en-GB" sz="1800" b="0" dirty="0" smtClean="0">
                <a:solidFill>
                  <a:srgbClr val="333333"/>
                </a:solidFill>
                <a:latin typeface="Arial"/>
                <a:cs typeface="Arial"/>
              </a:rPr>
              <a:t>Pupils from Langat Road primary school run past riot police as they try to reclaim their playground in Nairobi, Kenya. (The Guardian).</a:t>
            </a:r>
          </a:p>
          <a:p>
            <a:r>
              <a:rPr lang="en-GB" sz="1800" dirty="0" smtClean="0">
                <a:solidFill>
                  <a:srgbClr val="333333"/>
                </a:solidFill>
                <a:latin typeface="Arial"/>
                <a:cs typeface="Arial"/>
              </a:rPr>
              <a:t>Image 4</a:t>
            </a:r>
            <a:r>
              <a:rPr lang="en-GB" sz="1800" b="0" dirty="0" smtClean="0">
                <a:solidFill>
                  <a:srgbClr val="333333"/>
                </a:solidFill>
                <a:latin typeface="Arial"/>
                <a:cs typeface="Arial"/>
              </a:rPr>
              <a:t>: A woman works in a garments factory in Bangladesh in 2008. (</a:t>
            </a:r>
            <a:r>
              <a:rPr lang="en-GB" sz="1800" b="0" dirty="0" err="1">
                <a:solidFill>
                  <a:srgbClr val="333333"/>
                </a:solidFill>
                <a:latin typeface="Arial"/>
                <a:cs typeface="Arial"/>
              </a:rPr>
              <a:t>Farzana</a:t>
            </a:r>
            <a:r>
              <a:rPr lang="en-GB" sz="1800" b="0" dirty="0">
                <a:solidFill>
                  <a:srgbClr val="333333"/>
                </a:solidFill>
                <a:latin typeface="Arial"/>
                <a:cs typeface="Arial"/>
              </a:rPr>
              <a:t> </a:t>
            </a:r>
            <a:r>
              <a:rPr lang="en-GB" sz="1800" b="0" dirty="0" err="1" smtClean="0">
                <a:solidFill>
                  <a:srgbClr val="333333"/>
                </a:solidFill>
                <a:latin typeface="Arial"/>
                <a:cs typeface="Arial"/>
              </a:rPr>
              <a:t>Hossen</a:t>
            </a:r>
            <a:r>
              <a:rPr lang="en-GB" sz="1800" b="0" dirty="0" smtClean="0">
                <a:solidFill>
                  <a:srgbClr val="333333"/>
                </a:solidFill>
                <a:latin typeface="Arial"/>
                <a:cs typeface="Arial"/>
              </a:rPr>
              <a:t>).</a:t>
            </a:r>
          </a:p>
          <a:p>
            <a:endParaRPr lang="en-GB" b="0" dirty="0" smtClean="0">
              <a:solidFill>
                <a:srgbClr val="333333"/>
              </a:solidFill>
              <a:latin typeface="Arial"/>
              <a:cs typeface="Arial"/>
            </a:endParaRPr>
          </a:p>
          <a:p>
            <a:endParaRPr lang="en-US" b="0" dirty="0">
              <a:latin typeface="Arial"/>
              <a:cs typeface="Arial"/>
            </a:endParaRPr>
          </a:p>
        </p:txBody>
      </p:sp>
    </p:spTree>
    <p:extLst>
      <p:ext uri="{BB962C8B-B14F-4D97-AF65-F5344CB8AC3E}">
        <p14:creationId xmlns:p14="http://schemas.microsoft.com/office/powerpoint/2010/main" val="40438516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02120"/>
            <a:ext cx="7520940" cy="4178357"/>
          </a:xfrm>
        </p:spPr>
        <p:txBody>
          <a:bodyPr/>
          <a:lstStyle/>
          <a:p>
            <a:r>
              <a:rPr lang="en-GB" sz="1800" dirty="0">
                <a:solidFill>
                  <a:srgbClr val="333333"/>
                </a:solidFill>
                <a:latin typeface="Arial"/>
                <a:cs typeface="Arial"/>
              </a:rPr>
              <a:t>Image 5: </a:t>
            </a:r>
            <a:r>
              <a:rPr lang="en-GB" sz="1800" b="0" dirty="0" smtClean="0">
                <a:solidFill>
                  <a:srgbClr val="333333"/>
                </a:solidFill>
                <a:latin typeface="Arial"/>
                <a:cs typeface="Arial"/>
              </a:rPr>
              <a:t>This is </a:t>
            </a:r>
            <a:r>
              <a:rPr lang="en-US" sz="1800" b="0" dirty="0" smtClean="0">
                <a:latin typeface="Arial"/>
                <a:cs typeface="Arial"/>
              </a:rPr>
              <a:t>Kinshasa from </a:t>
            </a:r>
            <a:r>
              <a:rPr lang="en-US" sz="1800" b="0" dirty="0">
                <a:latin typeface="Arial"/>
                <a:cs typeface="Arial"/>
              </a:rPr>
              <a:t>Democratic Republic of </a:t>
            </a:r>
            <a:r>
              <a:rPr lang="en-US" sz="1800" b="0" dirty="0" smtClean="0">
                <a:latin typeface="Arial"/>
                <a:cs typeface="Arial"/>
              </a:rPr>
              <a:t>Congo. He says:</a:t>
            </a:r>
            <a:r>
              <a:rPr lang="en-GB" sz="1800" b="0" dirty="0" smtClean="0">
                <a:solidFill>
                  <a:srgbClr val="333333"/>
                </a:solidFill>
                <a:latin typeface="Arial"/>
                <a:cs typeface="Arial"/>
              </a:rPr>
              <a:t> </a:t>
            </a:r>
            <a:r>
              <a:rPr lang="en-US" sz="1800" b="0" dirty="0" smtClean="0">
                <a:latin typeface="Arial"/>
                <a:cs typeface="Arial"/>
              </a:rPr>
              <a:t>"</a:t>
            </a:r>
            <a:r>
              <a:rPr lang="en-US" sz="1800" b="0" dirty="0">
                <a:latin typeface="Arial"/>
                <a:cs typeface="Arial"/>
              </a:rPr>
              <a:t>We don't like pictures like this. It is not good to deduce an entire country to the image of a person reaching out for food. It is not good for people to see us like this, and it is not good for us to see ourselves like this. This gives us no dignity. We don't want to be shown as a country of people waiting for someone to bring us food. Congo has an incredible amount of farmland. An incredible amount of resources. Yes, we have a lot of problems. But food is not what we are reaching for. We need investment. We need the means to develop ourselves</a:t>
            </a:r>
            <a:r>
              <a:rPr lang="en-US" sz="1800" b="0" dirty="0" smtClean="0">
                <a:latin typeface="Arial"/>
                <a:cs typeface="Arial"/>
              </a:rPr>
              <a:t>.”</a:t>
            </a:r>
            <a:r>
              <a:rPr lang="en-US" sz="1800" b="0" dirty="0">
                <a:latin typeface="Arial"/>
                <a:cs typeface="Arial"/>
              </a:rPr>
              <a:t> </a:t>
            </a:r>
            <a:r>
              <a:rPr lang="en-US" sz="1800" b="0" dirty="0" smtClean="0">
                <a:latin typeface="Arial"/>
                <a:cs typeface="Arial"/>
              </a:rPr>
              <a:t> (Humans of New York.)</a:t>
            </a:r>
            <a:endParaRPr lang="en-GB" sz="1800" b="0" dirty="0" smtClean="0">
              <a:solidFill>
                <a:srgbClr val="333333"/>
              </a:solidFill>
              <a:latin typeface="Arial"/>
              <a:cs typeface="Arial"/>
            </a:endParaRPr>
          </a:p>
          <a:p>
            <a:endParaRPr lang="en-GB" sz="1800" b="0" dirty="0">
              <a:solidFill>
                <a:srgbClr val="333333"/>
              </a:solidFill>
              <a:latin typeface="Arial"/>
              <a:cs typeface="Arial"/>
            </a:endParaRPr>
          </a:p>
          <a:p>
            <a:r>
              <a:rPr lang="en-GB" sz="1800" dirty="0" smtClean="0">
                <a:solidFill>
                  <a:srgbClr val="333333"/>
                </a:solidFill>
                <a:latin typeface="Arial"/>
                <a:cs typeface="Arial"/>
              </a:rPr>
              <a:t>Image 6: </a:t>
            </a:r>
            <a:r>
              <a:rPr lang="en-GB" sz="1800" b="0" dirty="0" smtClean="0">
                <a:solidFill>
                  <a:srgbClr val="333333"/>
                </a:solidFill>
                <a:latin typeface="Arial"/>
                <a:cs typeface="Arial"/>
              </a:rPr>
              <a:t>Lagos </a:t>
            </a:r>
            <a:r>
              <a:rPr lang="en-GB" sz="1800" b="0" dirty="0">
                <a:solidFill>
                  <a:srgbClr val="333333"/>
                </a:solidFill>
                <a:latin typeface="Arial"/>
                <a:cs typeface="Arial"/>
              </a:rPr>
              <a:t>is home to over 10 million people, making traffic a problem. (Jane Hahn / Corbis).</a:t>
            </a:r>
          </a:p>
          <a:p>
            <a:endParaRPr lang="en-US" dirty="0"/>
          </a:p>
        </p:txBody>
      </p:sp>
    </p:spTree>
    <p:extLst>
      <p:ext uri="{BB962C8B-B14F-4D97-AF65-F5344CB8AC3E}">
        <p14:creationId xmlns:p14="http://schemas.microsoft.com/office/powerpoint/2010/main" val="16704695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1800" dirty="0">
                <a:solidFill>
                  <a:srgbClr val="333333"/>
                </a:solidFill>
                <a:latin typeface="Arial"/>
                <a:cs typeface="Arial"/>
              </a:rPr>
              <a:t>Image </a:t>
            </a:r>
            <a:r>
              <a:rPr lang="en-GB" sz="1800" dirty="0" smtClean="0">
                <a:solidFill>
                  <a:srgbClr val="333333"/>
                </a:solidFill>
                <a:latin typeface="Arial"/>
                <a:cs typeface="Arial"/>
              </a:rPr>
              <a:t>7: </a:t>
            </a:r>
            <a:r>
              <a:rPr lang="en-GB" sz="1800" b="0" dirty="0">
                <a:solidFill>
                  <a:srgbClr val="333333"/>
                </a:solidFill>
                <a:latin typeface="Arial"/>
                <a:cs typeface="Arial"/>
              </a:rPr>
              <a:t>Dublin’s Docklands. This area used to be home to a lot of factories, but has been redeveloped in recent years to become a business hub. It is also home to Ireland’s Financial Services Centre, known as the IFSC. (Irish Times).</a:t>
            </a:r>
          </a:p>
          <a:p>
            <a:r>
              <a:rPr lang="en-GB" sz="1800" dirty="0" smtClean="0">
                <a:latin typeface="Arial"/>
                <a:cs typeface="Arial"/>
              </a:rPr>
              <a:t>Image 8: </a:t>
            </a:r>
            <a:r>
              <a:rPr lang="en-GB" sz="1800" b="0" dirty="0" smtClean="0">
                <a:latin typeface="Arial"/>
                <a:cs typeface="Arial"/>
              </a:rPr>
              <a:t>This shell of a building stands in the IFCS, not far from the buildings shown in the last slide. It would have been the new headquarters for ‘bad bank’ Anglo Irish Bank, but the bank was closed by the Irish government in 2011. (Sian Crowley).</a:t>
            </a:r>
          </a:p>
          <a:p>
            <a:r>
              <a:rPr lang="en-GB" sz="1800" smtClean="0">
                <a:latin typeface="Arial"/>
                <a:cs typeface="Arial"/>
              </a:rPr>
              <a:t>Image 9: </a:t>
            </a:r>
            <a:r>
              <a:rPr lang="en-GB" sz="1800" b="0" dirty="0" smtClean="0">
                <a:latin typeface="Arial"/>
                <a:cs typeface="Arial"/>
              </a:rPr>
              <a:t>These are flats in </a:t>
            </a:r>
            <a:r>
              <a:rPr lang="en-GB" sz="1800" b="0" dirty="0" err="1" smtClean="0">
                <a:latin typeface="Arial"/>
                <a:cs typeface="Arial"/>
              </a:rPr>
              <a:t>Ballymun</a:t>
            </a:r>
            <a:r>
              <a:rPr lang="en-GB" sz="1800" b="0" dirty="0" smtClean="0">
                <a:latin typeface="Arial"/>
                <a:cs typeface="Arial"/>
              </a:rPr>
              <a:t>, Dublin. In 2011, a young woman aged 30, died from hypothermia during an extremely cold winter in these flats. (Irish Central).</a:t>
            </a:r>
          </a:p>
          <a:p>
            <a:endParaRPr lang="en-US" sz="1800" b="0" dirty="0"/>
          </a:p>
        </p:txBody>
      </p:sp>
    </p:spTree>
    <p:extLst>
      <p:ext uri="{BB962C8B-B14F-4D97-AF65-F5344CB8AC3E}">
        <p14:creationId xmlns:p14="http://schemas.microsoft.com/office/powerpoint/2010/main" val="2020604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634966"/>
            <a:ext cx="7520940" cy="4045512"/>
          </a:xfrm>
        </p:spPr>
        <p:txBody>
          <a:bodyPr>
            <a:normAutofit/>
          </a:bodyPr>
          <a:lstStyle/>
          <a:p>
            <a:pPr algn="ctr">
              <a:spcBef>
                <a:spcPct val="50000"/>
              </a:spcBef>
            </a:pPr>
            <a:r>
              <a:rPr lang="en-IE" sz="2400" dirty="0" smtClean="0">
                <a:solidFill>
                  <a:schemeClr val="tx1">
                    <a:lumMod val="95000"/>
                    <a:lumOff val="5000"/>
                  </a:schemeClr>
                </a:solidFill>
                <a:latin typeface="Arial" charset="0"/>
              </a:rPr>
              <a:t>A note on language…</a:t>
            </a:r>
          </a:p>
          <a:p>
            <a:pPr algn="ctr">
              <a:spcBef>
                <a:spcPct val="50000"/>
              </a:spcBef>
            </a:pPr>
            <a:endParaRPr lang="en-IE" sz="2400" dirty="0" smtClean="0">
              <a:solidFill>
                <a:schemeClr val="tx1">
                  <a:lumMod val="95000"/>
                  <a:lumOff val="5000"/>
                </a:schemeClr>
              </a:solidFill>
              <a:latin typeface="Arial" charset="0"/>
            </a:endParaRPr>
          </a:p>
          <a:p>
            <a:pPr>
              <a:spcBef>
                <a:spcPct val="50000"/>
              </a:spcBef>
            </a:pPr>
            <a:r>
              <a:rPr lang="en-IE" sz="2400" b="0" dirty="0" smtClean="0">
                <a:solidFill>
                  <a:schemeClr val="tx1">
                    <a:lumMod val="95000"/>
                    <a:lumOff val="5000"/>
                  </a:schemeClr>
                </a:solidFill>
                <a:latin typeface="Arial" charset="0"/>
              </a:rPr>
              <a:t>We </a:t>
            </a:r>
            <a:r>
              <a:rPr lang="en-IE" sz="2400" b="0" dirty="0">
                <a:solidFill>
                  <a:schemeClr val="tx1">
                    <a:lumMod val="95000"/>
                    <a:lumOff val="5000"/>
                  </a:schemeClr>
                </a:solidFill>
                <a:latin typeface="Arial" charset="0"/>
              </a:rPr>
              <a:t>will refer to the countries of EUROPE, NORTH AMERICA </a:t>
            </a:r>
            <a:r>
              <a:rPr lang="en-IE" sz="2400" b="0" dirty="0" smtClean="0">
                <a:solidFill>
                  <a:schemeClr val="tx1">
                    <a:lumMod val="95000"/>
                    <a:lumOff val="5000"/>
                  </a:schemeClr>
                </a:solidFill>
                <a:latin typeface="Arial" charset="0"/>
              </a:rPr>
              <a:t>and AUSTRALIA </a:t>
            </a:r>
            <a:r>
              <a:rPr lang="en-IE" sz="2400" b="0" dirty="0">
                <a:solidFill>
                  <a:schemeClr val="tx1">
                    <a:lumMod val="95000"/>
                    <a:lumOff val="5000"/>
                  </a:schemeClr>
                </a:solidFill>
                <a:latin typeface="Arial" charset="0"/>
              </a:rPr>
              <a:t>as the North or Global North</a:t>
            </a:r>
            <a:r>
              <a:rPr lang="en-IE" sz="2400" b="0" dirty="0" smtClean="0">
                <a:solidFill>
                  <a:schemeClr val="tx1">
                    <a:lumMod val="95000"/>
                    <a:lumOff val="5000"/>
                  </a:schemeClr>
                </a:solidFill>
                <a:latin typeface="Arial" charset="0"/>
              </a:rPr>
              <a:t>.</a:t>
            </a:r>
          </a:p>
          <a:p>
            <a:pPr>
              <a:spcBef>
                <a:spcPct val="50000"/>
              </a:spcBef>
            </a:pPr>
            <a:endParaRPr lang="en-IE" sz="2400" b="0" dirty="0">
              <a:solidFill>
                <a:schemeClr val="tx1">
                  <a:lumMod val="95000"/>
                  <a:lumOff val="5000"/>
                </a:schemeClr>
              </a:solidFill>
              <a:latin typeface="Arial" charset="0"/>
            </a:endParaRPr>
          </a:p>
          <a:p>
            <a:pPr>
              <a:spcBef>
                <a:spcPct val="50000"/>
              </a:spcBef>
            </a:pPr>
            <a:r>
              <a:rPr lang="en-IE" sz="2400" b="0" dirty="0">
                <a:solidFill>
                  <a:schemeClr val="tx1">
                    <a:lumMod val="95000"/>
                    <a:lumOff val="5000"/>
                  </a:schemeClr>
                </a:solidFill>
                <a:latin typeface="Arial" charset="0"/>
              </a:rPr>
              <a:t>We will refer to the countries of AFRICA, ASIA </a:t>
            </a:r>
            <a:r>
              <a:rPr lang="en-IE" sz="2400" b="0" dirty="0" smtClean="0">
                <a:solidFill>
                  <a:schemeClr val="tx1">
                    <a:lumMod val="95000"/>
                    <a:lumOff val="5000"/>
                  </a:schemeClr>
                </a:solidFill>
                <a:latin typeface="Arial" charset="0"/>
              </a:rPr>
              <a:t>and LATIN </a:t>
            </a:r>
            <a:r>
              <a:rPr lang="en-IE" sz="2400" b="0" dirty="0">
                <a:solidFill>
                  <a:schemeClr val="tx1">
                    <a:lumMod val="95000"/>
                    <a:lumOff val="5000"/>
                  </a:schemeClr>
                </a:solidFill>
                <a:latin typeface="Arial" charset="0"/>
              </a:rPr>
              <a:t>AMERICA as the South or Global South.</a:t>
            </a:r>
            <a:endParaRPr lang="en-GB" sz="2400" b="0" dirty="0">
              <a:solidFill>
                <a:schemeClr val="tx1">
                  <a:lumMod val="95000"/>
                  <a:lumOff val="5000"/>
                </a:schemeClr>
              </a:solidFill>
              <a:latin typeface="Arial" charset="0"/>
            </a:endParaRPr>
          </a:p>
          <a:p>
            <a:endParaRPr lang="en-US" b="0" dirty="0"/>
          </a:p>
        </p:txBody>
      </p:sp>
    </p:spTree>
    <p:extLst>
      <p:ext uri="{BB962C8B-B14F-4D97-AF65-F5344CB8AC3E}">
        <p14:creationId xmlns:p14="http://schemas.microsoft.com/office/powerpoint/2010/main" val="4047830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16" y="974705"/>
            <a:ext cx="8254333" cy="3765900"/>
          </a:xfrm>
        </p:spPr>
        <p:txBody>
          <a:bodyPr>
            <a:normAutofit/>
          </a:bodyPr>
          <a:lstStyle/>
          <a:p>
            <a:r>
              <a:rPr lang="ga-IE" sz="2000" dirty="0" smtClean="0">
                <a:solidFill>
                  <a:schemeClr val="tx1">
                    <a:lumMod val="95000"/>
                    <a:lumOff val="5000"/>
                  </a:schemeClr>
                </a:solidFill>
                <a:latin typeface="Arial" charset="0"/>
              </a:rPr>
              <a:t>We are about to look at some photographs.</a:t>
            </a:r>
          </a:p>
          <a:p>
            <a:endParaRPr lang="ga-IE" sz="2000" b="0" dirty="0">
              <a:solidFill>
                <a:schemeClr val="tx1">
                  <a:lumMod val="95000"/>
                  <a:lumOff val="5000"/>
                </a:schemeClr>
              </a:solidFill>
              <a:latin typeface="Arial" charset="0"/>
            </a:endParaRPr>
          </a:p>
          <a:p>
            <a:r>
              <a:rPr lang="ga-IE" sz="2000" b="0" dirty="0" smtClean="0">
                <a:solidFill>
                  <a:schemeClr val="tx1">
                    <a:lumMod val="95000"/>
                    <a:lumOff val="5000"/>
                  </a:schemeClr>
                </a:solidFill>
                <a:latin typeface="Arial" charset="0"/>
              </a:rPr>
              <a:t>When we look at them, let’s ask ourselves:</a:t>
            </a:r>
          </a:p>
          <a:p>
            <a:endParaRPr lang="ga-IE" sz="2000" b="0" dirty="0" smtClean="0">
              <a:solidFill>
                <a:schemeClr val="tx1">
                  <a:lumMod val="95000"/>
                  <a:lumOff val="5000"/>
                </a:schemeClr>
              </a:solidFill>
              <a:latin typeface="Arial" charset="0"/>
            </a:endParaRPr>
          </a:p>
          <a:p>
            <a:pPr>
              <a:buFont typeface="Arial"/>
              <a:buChar char="•"/>
            </a:pPr>
            <a:r>
              <a:rPr lang="ga-IE" sz="2000" b="0" dirty="0" smtClean="0">
                <a:solidFill>
                  <a:schemeClr val="tx1">
                    <a:lumMod val="95000"/>
                    <a:lumOff val="5000"/>
                  </a:schemeClr>
                </a:solidFill>
                <a:latin typeface="Arial" charset="0"/>
              </a:rPr>
              <a:t>What can we see?</a:t>
            </a:r>
          </a:p>
          <a:p>
            <a:pPr>
              <a:buFont typeface="Arial"/>
              <a:buChar char="•"/>
            </a:pPr>
            <a:r>
              <a:rPr lang="ga-IE" sz="2000" b="0" dirty="0" smtClean="0">
                <a:solidFill>
                  <a:schemeClr val="tx1">
                    <a:lumMod val="95000"/>
                    <a:lumOff val="5000"/>
                  </a:schemeClr>
                </a:solidFill>
                <a:latin typeface="Arial" charset="0"/>
              </a:rPr>
              <a:t>What do we know about the situation from looking at the image?</a:t>
            </a:r>
          </a:p>
          <a:p>
            <a:pPr>
              <a:buFont typeface="Arial"/>
              <a:buChar char="•"/>
            </a:pPr>
            <a:r>
              <a:rPr lang="ga-IE" sz="2000" b="0" dirty="0" smtClean="0">
                <a:solidFill>
                  <a:schemeClr val="tx1">
                    <a:lumMod val="95000"/>
                    <a:lumOff val="5000"/>
                  </a:schemeClr>
                </a:solidFill>
                <a:latin typeface="Arial" charset="0"/>
              </a:rPr>
              <a:t>What do we not know about the situation from looking at the image?</a:t>
            </a:r>
          </a:p>
          <a:p>
            <a:pPr>
              <a:buFont typeface="Arial"/>
              <a:buChar char="•"/>
            </a:pPr>
            <a:r>
              <a:rPr lang="ga-IE" sz="2000" b="0" dirty="0" smtClean="0">
                <a:solidFill>
                  <a:schemeClr val="tx1">
                    <a:lumMod val="95000"/>
                    <a:lumOff val="5000"/>
                  </a:schemeClr>
                </a:solidFill>
                <a:latin typeface="Arial" charset="0"/>
              </a:rPr>
              <a:t>What would we like to know about the situation?</a:t>
            </a:r>
          </a:p>
          <a:p>
            <a:pPr>
              <a:buFont typeface="Arial"/>
              <a:buChar char="•"/>
            </a:pPr>
            <a:r>
              <a:rPr lang="ga-IE" sz="2000" b="0" dirty="0" smtClean="0">
                <a:solidFill>
                  <a:schemeClr val="tx1">
                    <a:lumMod val="95000"/>
                    <a:lumOff val="5000"/>
                  </a:schemeClr>
                </a:solidFill>
                <a:latin typeface="Arial" charset="0"/>
              </a:rPr>
              <a:t>How could we find out more?</a:t>
            </a:r>
            <a:endParaRPr lang="en-GB" sz="2000" b="0" dirty="0">
              <a:solidFill>
                <a:schemeClr val="tx1">
                  <a:lumMod val="95000"/>
                  <a:lumOff val="5000"/>
                </a:schemeClr>
              </a:solidFill>
              <a:latin typeface="Arial" charset="0"/>
            </a:endParaRPr>
          </a:p>
          <a:p>
            <a:endParaRPr lang="en-US" sz="2000" b="0" dirty="0"/>
          </a:p>
        </p:txBody>
      </p:sp>
    </p:spTree>
    <p:extLst>
      <p:ext uri="{BB962C8B-B14F-4D97-AF65-F5344CB8AC3E}">
        <p14:creationId xmlns:p14="http://schemas.microsoft.com/office/powerpoint/2010/main" val="11091250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1800" dirty="0" smtClean="0">
                <a:solidFill>
                  <a:srgbClr val="333333"/>
                </a:solidFill>
                <a:latin typeface="Arial" charset="0"/>
                <a:cs typeface="Arial" charset="0"/>
              </a:rPr>
              <a:t>Image 1</a:t>
            </a:r>
            <a:r>
              <a:rPr lang="en-GB" sz="1200" dirty="0">
                <a:solidFill>
                  <a:srgbClr val="333333"/>
                </a:solidFill>
                <a:latin typeface="Arial" charset="0"/>
                <a:cs typeface="Arial" charset="0"/>
              </a:rPr>
              <a:t/>
            </a:r>
            <a:br>
              <a:rPr lang="en-GB" sz="1200" dirty="0">
                <a:solidFill>
                  <a:srgbClr val="333333"/>
                </a:solidFill>
                <a:latin typeface="Arial" charset="0"/>
                <a:cs typeface="Arial" charset="0"/>
              </a:rPr>
            </a:br>
            <a:endParaRPr lang="en-US" sz="1200" dirty="0"/>
          </a:p>
        </p:txBody>
      </p:sp>
      <p:pic>
        <p:nvPicPr>
          <p:cNvPr id="4" name="Picture 2" descr="photo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929" b="16929"/>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5686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1800" dirty="0">
                <a:solidFill>
                  <a:srgbClr val="333333"/>
                </a:solidFill>
                <a:latin typeface="Arial" charset="0"/>
                <a:cs typeface="Arial" charset="0"/>
              </a:rPr>
              <a:t>Image 2</a:t>
            </a:r>
            <a:endParaRPr lang="en-US" sz="1800" dirty="0"/>
          </a:p>
        </p:txBody>
      </p:sp>
      <p:pic>
        <p:nvPicPr>
          <p:cNvPr id="4" name="Content Placeholder 3" descr="110.2_GI_Globalisation.jpg"/>
          <p:cNvPicPr>
            <a:picLocks noGrp="1" noChangeAspect="1"/>
          </p:cNvPicPr>
          <p:nvPr>
            <p:ph idx="1"/>
          </p:nvPr>
        </p:nvPicPr>
        <p:blipFill>
          <a:blip r:embed="rId2">
            <a:extLst>
              <a:ext uri="{28A0092B-C50C-407E-A947-70E740481C1C}">
                <a14:useLocalDpi xmlns:a14="http://schemas.microsoft.com/office/drawing/2010/main" val="0"/>
              </a:ext>
            </a:extLst>
          </a:blip>
          <a:srcRect t="14165" b="14165"/>
          <a:stretch>
            <a:fillRect/>
          </a:stretch>
        </p:blipFill>
        <p:spPr/>
      </p:pic>
    </p:spTree>
    <p:extLst>
      <p:ext uri="{BB962C8B-B14F-4D97-AF65-F5344CB8AC3E}">
        <p14:creationId xmlns:p14="http://schemas.microsoft.com/office/powerpoint/2010/main" val="30074472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latin typeface="Arial"/>
                <a:cs typeface="Arial"/>
              </a:rPr>
              <a:t>IMAGE 3</a:t>
            </a:r>
            <a:endParaRPr lang="en-US" sz="1800" dirty="0">
              <a:latin typeface="Arial"/>
              <a:cs typeface="Arial"/>
            </a:endParaRPr>
          </a:p>
        </p:txBody>
      </p:sp>
      <p:pic>
        <p:nvPicPr>
          <p:cNvPr id="4" name="Content Placeholder 3" descr="Thomas Mukoya : Reuters.jpeg"/>
          <p:cNvPicPr>
            <a:picLocks noGrp="1" noChangeAspect="1"/>
          </p:cNvPicPr>
          <p:nvPr>
            <p:ph idx="1"/>
          </p:nvPr>
        </p:nvPicPr>
        <p:blipFill>
          <a:blip r:embed="rId2">
            <a:extLst>
              <a:ext uri="{28A0092B-C50C-407E-A947-70E740481C1C}">
                <a14:useLocalDpi xmlns:a14="http://schemas.microsoft.com/office/drawing/2010/main" val="0"/>
              </a:ext>
            </a:extLst>
          </a:blip>
          <a:srcRect t="10338" b="10338"/>
          <a:stretch>
            <a:fillRect/>
          </a:stretch>
        </p:blipFill>
        <p:spPr/>
      </p:pic>
    </p:spTree>
    <p:extLst>
      <p:ext uri="{BB962C8B-B14F-4D97-AF65-F5344CB8AC3E}">
        <p14:creationId xmlns:p14="http://schemas.microsoft.com/office/powerpoint/2010/main" val="26128691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latin typeface="Arial"/>
                <a:cs typeface="Arial"/>
              </a:rPr>
              <a:t>IMAGE 4</a:t>
            </a:r>
            <a:endParaRPr lang="en-US" sz="1800" dirty="0">
              <a:latin typeface="Arial"/>
              <a:cs typeface="Arial"/>
            </a:endParaRPr>
          </a:p>
        </p:txBody>
      </p:sp>
      <p:pic>
        <p:nvPicPr>
          <p:cNvPr id="4" name="Content Placeholder 3" descr="bangldesh.jpeg"/>
          <p:cNvPicPr>
            <a:picLocks noGrp="1" noChangeAspect="1"/>
          </p:cNvPicPr>
          <p:nvPr>
            <p:ph idx="1"/>
          </p:nvPr>
        </p:nvPicPr>
        <p:blipFill>
          <a:blip r:embed="rId2">
            <a:extLst>
              <a:ext uri="{28A0092B-C50C-407E-A947-70E740481C1C}">
                <a14:useLocalDpi xmlns:a14="http://schemas.microsoft.com/office/drawing/2010/main" val="0"/>
              </a:ext>
            </a:extLst>
          </a:blip>
          <a:srcRect t="17477" b="17477"/>
          <a:stretch>
            <a:fillRect/>
          </a:stretch>
        </p:blipFill>
        <p:spPr/>
      </p:pic>
    </p:spTree>
    <p:extLst>
      <p:ext uri="{BB962C8B-B14F-4D97-AF65-F5344CB8AC3E}">
        <p14:creationId xmlns:p14="http://schemas.microsoft.com/office/powerpoint/2010/main" val="166764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latin typeface="Arial"/>
                <a:cs typeface="Arial"/>
              </a:rPr>
              <a:t>IMAGE 5</a:t>
            </a:r>
            <a:endParaRPr lang="en-US" sz="1800" dirty="0">
              <a:latin typeface="Arial"/>
              <a:cs typeface="Arial"/>
            </a:endParaRPr>
          </a:p>
        </p:txBody>
      </p:sp>
      <p:pic>
        <p:nvPicPr>
          <p:cNvPr id="4" name="Content Placeholder 3" descr="Democratic Republic of Congo.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571" t="17317" r="1571" b="40141"/>
          <a:stretch/>
        </p:blipFill>
        <p:spPr>
          <a:xfrm>
            <a:off x="1353909" y="914400"/>
            <a:ext cx="6413137" cy="4092358"/>
          </a:xfrm>
        </p:spPr>
      </p:pic>
    </p:spTree>
    <p:extLst>
      <p:ext uri="{BB962C8B-B14F-4D97-AF65-F5344CB8AC3E}">
        <p14:creationId xmlns:p14="http://schemas.microsoft.com/office/powerpoint/2010/main" val="3437243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latin typeface="Arial"/>
                <a:cs typeface="Arial"/>
              </a:rPr>
              <a:t>Image 6</a:t>
            </a:r>
            <a:endParaRPr lang="en-US" sz="1800" dirty="0">
              <a:latin typeface="Arial"/>
              <a:cs typeface="Arial"/>
            </a:endParaRPr>
          </a:p>
        </p:txBody>
      </p:sp>
      <p:pic>
        <p:nvPicPr>
          <p:cNvPr id="4" name="Content Placeholder 3" descr="158.1_CP_Nigeria.jpg"/>
          <p:cNvPicPr>
            <a:picLocks noGrp="1" noChangeAspect="1"/>
          </p:cNvPicPr>
          <p:nvPr>
            <p:ph idx="1"/>
          </p:nvPr>
        </p:nvPicPr>
        <p:blipFill>
          <a:blip r:embed="rId2" cstate="print">
            <a:extLst>
              <a:ext uri="{28A0092B-C50C-407E-A947-70E740481C1C}">
                <a14:useLocalDpi xmlns:a14="http://schemas.microsoft.com/office/drawing/2010/main" val="0"/>
              </a:ext>
            </a:extLst>
          </a:blip>
          <a:srcRect t="14307" b="14307"/>
          <a:stretch>
            <a:fillRect/>
          </a:stretch>
        </p:blipFill>
        <p:spPr/>
      </p:pic>
    </p:spTree>
    <p:extLst>
      <p:ext uri="{BB962C8B-B14F-4D97-AF65-F5344CB8AC3E}">
        <p14:creationId xmlns:p14="http://schemas.microsoft.com/office/powerpoint/2010/main" val="377417117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160</TotalTime>
  <Words>552</Words>
  <Application>Microsoft Macintosh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How the world works 2</vt:lpstr>
      <vt:lpstr>PowerPoint Presentation</vt:lpstr>
      <vt:lpstr>PowerPoint Presentation</vt:lpstr>
      <vt:lpstr>Image 1 </vt:lpstr>
      <vt:lpstr>Image 2</vt:lpstr>
      <vt:lpstr>IMAGE 3</vt:lpstr>
      <vt:lpstr>IMAGE 4</vt:lpstr>
      <vt:lpstr>IMAGE 5</vt:lpstr>
      <vt:lpstr>Image 6</vt:lpstr>
      <vt:lpstr>IMAGE 7</vt:lpstr>
      <vt:lpstr>IMAGE 8</vt:lpstr>
      <vt:lpstr>IMAGE 9</vt:lpstr>
      <vt:lpstr>About the images…</vt:lpstr>
      <vt:lpstr>PowerPoint Presentation</vt:lpstr>
      <vt:lpstr>PowerPoint Presentation</vt:lpstr>
    </vt:vector>
  </TitlesOfParts>
  <Company>Debt and Development Coalition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world works 2</dc:title>
  <dc:creator>Campaign  Outreach</dc:creator>
  <cp:lastModifiedBy>Campaign  Outreach</cp:lastModifiedBy>
  <cp:revision>28</cp:revision>
  <dcterms:created xsi:type="dcterms:W3CDTF">2015-01-21T16:00:57Z</dcterms:created>
  <dcterms:modified xsi:type="dcterms:W3CDTF">2015-01-22T15:01:34Z</dcterms:modified>
</cp:coreProperties>
</file>