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Lst>
  <p:sldSz cy="6858000" cx="12192000"/>
  <p:notesSz cx="6858000" cy="9144000"/>
  <p:embeddedFontLst>
    <p:embeddedFont>
      <p:font typeface="Play"/>
      <p:regular r:id="rId149"/>
      <p:bold r:id="rId150"/>
    </p:embeddedFont>
    <p:embeddedFont>
      <p:font typeface="Roboto"/>
      <p:regular r:id="rId151"/>
      <p:bold r:id="rId152"/>
      <p:italic r:id="rId153"/>
      <p:boldItalic r:id="rId154"/>
    </p:embeddedFont>
    <p:embeddedFont>
      <p:font typeface="Cabin"/>
      <p:regular r:id="rId155"/>
      <p:bold r:id="rId156"/>
      <p:italic r:id="rId157"/>
      <p:boldItalic r:id="rId158"/>
    </p:embeddedFont>
    <p:embeddedFont>
      <p:font typeface="Lato"/>
      <p:regular r:id="rId159"/>
      <p:bold r:id="rId160"/>
      <p:italic r:id="rId161"/>
      <p:boldItalic r:id="rId162"/>
    </p:embeddedFont>
    <p:embeddedFont>
      <p:font typeface="Tahoma"/>
      <p:regular r:id="rId163"/>
      <p:bold r:id="rId164"/>
    </p:embeddedFont>
    <p:embeddedFont>
      <p:font typeface="Open Sans"/>
      <p:regular r:id="rId165"/>
      <p:bold r:id="rId166"/>
      <p:italic r:id="rId167"/>
      <p:boldItalic r:id="rId1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69" roundtripDataSignature="AMtx7mhwySAWEu4duPcH/lQ5QJEj1lw2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font" Target="fonts/Play-bold.fntdata"/><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font" Target="fonts/Play-regular.fntdata"/><Relationship Id="rId4" Type="http://schemas.openxmlformats.org/officeDocument/2006/relationships/slideMaster" Target="slideMasters/slideMaster2.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font" Target="fonts/OpenSans-regular.fntdata"/><Relationship Id="rId69" Type="http://schemas.openxmlformats.org/officeDocument/2006/relationships/slide" Target="slides/slide64.xml"/><Relationship Id="rId164" Type="http://schemas.openxmlformats.org/officeDocument/2006/relationships/font" Target="fonts/Tahoma-bold.fntdata"/><Relationship Id="rId163" Type="http://schemas.openxmlformats.org/officeDocument/2006/relationships/font" Target="fonts/Tahoma-regular.fntdata"/><Relationship Id="rId162" Type="http://schemas.openxmlformats.org/officeDocument/2006/relationships/font" Target="fonts/Lato-boldItalic.fntdata"/><Relationship Id="rId169" Type="http://customschemas.google.com/relationships/presentationmetadata" Target="metadata"/><Relationship Id="rId168" Type="http://schemas.openxmlformats.org/officeDocument/2006/relationships/font" Target="fonts/OpenSans-boldItalic.fntdata"/><Relationship Id="rId167" Type="http://schemas.openxmlformats.org/officeDocument/2006/relationships/font" Target="fonts/OpenSans-italic.fntdata"/><Relationship Id="rId166" Type="http://schemas.openxmlformats.org/officeDocument/2006/relationships/font" Target="fonts/OpenSans-bold.fntdata"/><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font" Target="fonts/Lato-italic.fntdata"/><Relationship Id="rId54" Type="http://schemas.openxmlformats.org/officeDocument/2006/relationships/slide" Target="slides/slide49.xml"/><Relationship Id="rId160" Type="http://schemas.openxmlformats.org/officeDocument/2006/relationships/font" Target="fonts/Lato-bold.fntdata"/><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font" Target="fonts/Lato-regular.fntdata"/><Relationship Id="rId59" Type="http://schemas.openxmlformats.org/officeDocument/2006/relationships/slide" Target="slides/slide54.xml"/><Relationship Id="rId154" Type="http://schemas.openxmlformats.org/officeDocument/2006/relationships/font" Target="fonts/Roboto-boldItalic.fntdata"/><Relationship Id="rId58" Type="http://schemas.openxmlformats.org/officeDocument/2006/relationships/slide" Target="slides/slide53.xml"/><Relationship Id="rId153" Type="http://schemas.openxmlformats.org/officeDocument/2006/relationships/font" Target="fonts/Roboto-italic.fntdata"/><Relationship Id="rId152" Type="http://schemas.openxmlformats.org/officeDocument/2006/relationships/font" Target="fonts/Roboto-bold.fntdata"/><Relationship Id="rId151" Type="http://schemas.openxmlformats.org/officeDocument/2006/relationships/font" Target="fonts/Roboto-regular.fntdata"/><Relationship Id="rId158" Type="http://schemas.openxmlformats.org/officeDocument/2006/relationships/font" Target="fonts/Cabin-boldItalic.fntdata"/><Relationship Id="rId157" Type="http://schemas.openxmlformats.org/officeDocument/2006/relationships/font" Target="fonts/Cabin-italic.fntdata"/><Relationship Id="rId156" Type="http://schemas.openxmlformats.org/officeDocument/2006/relationships/font" Target="fonts/Cabin-bold.fntdata"/><Relationship Id="rId155" Type="http://schemas.openxmlformats.org/officeDocument/2006/relationships/font" Target="fonts/Cabin-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riendsoftheearth.ie/news/ireland-bans-fracking/" TargetMode="Externa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oiceireland.org/campaign/shop-and-drop" TargetMode="External"/><Relationship Id="rId3" Type="http://schemas.openxmlformats.org/officeDocument/2006/relationships/hyperlink" Target="https://www.irishexaminer.com/news/arid-30838492.html" TargetMode="Externa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os.org/articles/global-north-is-responsible-for-92-of-excess-emission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39" name="Google Shape;23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1" name="Google Shape;991;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8" name="Google Shape;99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8" name="Google Shape;1008;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US"/>
              <a:t>Example a</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US"/>
              <a:t>https://www.theguardian.com/environment/2019/jan/20/how-to-stop-the-climate-crisis-six-lessons-from-the-campaign-that-saved-the-ozone</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5" name="Google Shape;1065;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US"/>
              <a:t>https://www.ucc.ie/en/news/2023/ucc-saves-1-million-plastic-cups-from-landfill.html</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7" name="Google Shape;1077;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US"/>
              <a:t>https://www.kinsalecommunityschool.ie/news/2024/4/14/whats-up-with-the-cup</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The best answer to this question so far has been ‘than a Taylor - Swift - concert. </a:t>
            </a:r>
            <a:endParaRPr/>
          </a:p>
        </p:txBody>
      </p:sp>
      <p:sp>
        <p:nvSpPr>
          <p:cNvPr id="246" name="Google Shape;2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US"/>
              <a:t>https://www.dw.com/en/climate-protesters-storm-german-coal-mines/a-51481884</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US"/>
              <a:t>https://www.climatechange.ie/divestment-movement-builds-against-dakota-access-pipeline/</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hlink"/>
              </a:buClr>
              <a:buSzPts val="1200"/>
              <a:buFont typeface="Arial"/>
              <a:buNone/>
            </a:pPr>
            <a:r>
              <a:rPr lang="en-US" u="sng">
                <a:solidFill>
                  <a:schemeClr val="hlink"/>
                </a:solidFill>
                <a:hlinkClick r:id="rId2"/>
              </a:rPr>
              <a:t>https://www.friendsoftheearth.ie/news/ireland-bans-fracking/</a:t>
            </a:r>
            <a:br>
              <a:rPr lang="en-US"/>
            </a:br>
            <a:r>
              <a:rPr lang="en-US"/>
              <a:t>https://www.rte.ie/news/regional/2024/1205/1484967-fracking-ni-ban/</a:t>
            </a:r>
            <a:br>
              <a:rPr lang="en-US"/>
            </a:br>
            <a:r>
              <a:rPr lang="en-US"/>
              <a:t>Photo: Leah Farrell / rollingnews.ie</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US"/>
              <a:t>https://www.dw.com/en/climate-protesters-storm-german-coal-mines/a-51481884</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hlink"/>
              </a:buClr>
              <a:buSzPts val="1200"/>
              <a:buFont typeface="Arial"/>
              <a:buNone/>
            </a:pPr>
            <a:r>
              <a:rPr b="1" lang="en-US" u="sng">
                <a:solidFill>
                  <a:schemeClr val="hlink"/>
                </a:solidFill>
                <a:hlinkClick r:id="rId2"/>
              </a:rPr>
              <a:t>https://www.voiceireland.org/campaign/shop-and-drop</a:t>
            </a:r>
            <a:br>
              <a:rPr b="1" lang="en-US"/>
            </a:br>
            <a:r>
              <a:rPr b="1" lang="en-US" u="sng">
                <a:solidFill>
                  <a:schemeClr val="hlink"/>
                </a:solidFill>
                <a:hlinkClick r:id="rId3"/>
              </a:rPr>
              <a:t>https://www.irishexaminer.com/news/arid-30838492.html</a:t>
            </a:r>
            <a:br>
              <a:rPr b="1" lang="en-US"/>
            </a:br>
            <a:r>
              <a:rPr lang="en-US" sz="1500">
                <a:solidFill>
                  <a:srgbClr val="040C28"/>
                </a:solidFill>
                <a:highlight>
                  <a:srgbClr val="D3E3FD"/>
                </a:highlight>
              </a:rPr>
              <a:t>Plastics are a climate issue, as</a:t>
            </a:r>
            <a:r>
              <a:rPr lang="en-US" sz="1500">
                <a:solidFill>
                  <a:srgbClr val="1F1F1F"/>
                </a:solidFill>
                <a:highlight>
                  <a:srgbClr val="FFFFFF"/>
                </a:highlight>
              </a:rPr>
              <a:t> the extraction, refining and manufacture of plastics are all carbon intensive activities.</a:t>
            </a:r>
            <a:br>
              <a:rPr b="1" lang="en-US"/>
            </a:br>
            <a:endParaRPr b="1"/>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US"/>
              <a:t>https://www.climatecaseireland.ie/climate-case/</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8" name="Google Shape;1168;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0" name="Google Shape;1180;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0" name="Google Shape;1190;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0" name="Google Shape;1200;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7" name="Google Shape;1207;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8" name="Google Shape;1218;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4" name="Google Shape;1224;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0" name="Google Shape;1230;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6" name="Google Shape;1236;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2" name="Google Shape;1242;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7" name="Google Shape;1247;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3" name="Google Shape;1253;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p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0" name="Google Shape;1260;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1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9" name="Google Shape;1269;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1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6" name="Google Shape;1276;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3" name="Google Shape;1283;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1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1290" name="Google Shape;1290;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1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6" name="Google Shape;1296;p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1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6" name="Google Shape;1306;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1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5" name="Google Shape;1315;p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1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3" name="Google Shape;1323;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1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2" name="Google Shape;1332;p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p1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2" name="Google Shape;1342;p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p1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2" name="Google Shape;1352;p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1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2" name="Google Shape;1362;p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1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2" name="Google Shape;1372;p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p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4" name="Google Shape;1384;p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Oxfam 2015</a:t>
            </a:r>
            <a:endParaRPr/>
          </a:p>
        </p:txBody>
      </p:sp>
      <p:sp>
        <p:nvSpPr>
          <p:cNvPr id="280" name="Google Shape;28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Print and cut out the country cards on the following slide (one set per group if the class is working in small groups)</a:t>
            </a:r>
            <a:br>
              <a:rPr lang="en-US"/>
            </a:br>
            <a:r>
              <a:rPr lang="en-US"/>
              <a:t>Invite the group to arrange the countries in the order of C02 emissions, from highest to lowest. </a:t>
            </a:r>
            <a:br>
              <a:rPr lang="en-US"/>
            </a:br>
            <a:r>
              <a:rPr lang="en-US"/>
              <a:t>Prompt with critical thinking questions about how they know this, or what sources of information they’re drawing from. </a:t>
            </a:r>
            <a:br>
              <a:rPr lang="en-US"/>
            </a:br>
            <a:r>
              <a:rPr lang="en-US"/>
              <a:t>Then share the ‘answer cards’ and rearrange if necessary. </a:t>
            </a:r>
            <a:br>
              <a:rPr lang="en-US"/>
            </a:br>
            <a:r>
              <a:rPr lang="en-US"/>
              <a:t>For Part 2, point out that this question was about Co2 emissions per country. Do they think the picture would change if they were ranking emissions per person/per capita. </a:t>
            </a:r>
            <a:br>
              <a:rPr lang="en-US"/>
            </a:br>
            <a:r>
              <a:rPr lang="en-US"/>
              <a:t>Invite the group to rearrange – again prompt with questions to reflect on their world view, and then share the answers. </a:t>
            </a:r>
            <a:br>
              <a:rPr lang="en-US"/>
            </a:br>
            <a:r>
              <a:rPr lang="en-US"/>
              <a:t>Any surprises. </a:t>
            </a:r>
            <a:br>
              <a:rPr lang="en-US"/>
            </a:br>
            <a:r>
              <a:rPr lang="en-US"/>
              <a:t>Ask the group to come up with a way to show the scale of difference in emissions. They might mark line on the ground in tape, and arrange the cards in their relative positions. </a:t>
            </a:r>
            <a:br>
              <a:rPr lang="en-US"/>
            </a:br>
            <a:r>
              <a:rPr lang="en-US"/>
              <a:t>Group work: using the links provided, search for the position of countries in terms of emissions (Ireland, for example is the </a:t>
            </a:r>
            <a:endParaRPr/>
          </a:p>
        </p:txBody>
      </p:sp>
      <p:sp>
        <p:nvSpPr>
          <p:cNvPr id="318" name="Google Shape;31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https://ourworldindata.org/grapher/co-emissions-per-capita</a:t>
            </a:r>
            <a:endParaRPr/>
          </a:p>
        </p:txBody>
      </p:sp>
      <p:sp>
        <p:nvSpPr>
          <p:cNvPr id="348" name="Google Shape;34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Mton CO</a:t>
            </a:r>
            <a:r>
              <a:rPr baseline="-25000" lang="en-US"/>
              <a:t>2</a:t>
            </a:r>
            <a:r>
              <a:rPr b="1" i="0" lang="en-US" sz="4000" u="none" cap="none" strike="noStrike">
                <a:solidFill>
                  <a:srgbClr val="000000"/>
                </a:solidFill>
                <a:latin typeface="Twentieth Century"/>
                <a:ea typeface="Twentieth Century"/>
                <a:cs typeface="Twentieth Century"/>
                <a:sym typeface="Twentieth Century"/>
              </a:rPr>
              <a:t> per country </a:t>
            </a:r>
            <a:r>
              <a:rPr lang="en-US" sz="1200">
                <a:solidFill>
                  <a:srgbClr val="000000"/>
                </a:solidFill>
              </a:rPr>
              <a:t>https://edgar.jrc.ec.europa.eu/report_2024?vis=co2tot#data_download</a:t>
            </a:r>
            <a:endParaRPr/>
          </a:p>
        </p:txBody>
      </p:sp>
      <p:sp>
        <p:nvSpPr>
          <p:cNvPr id="360" name="Google Shape;36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a:solidFill>
                  <a:srgbClr val="333333"/>
                </a:solidFill>
                <a:latin typeface="Open Sans"/>
                <a:ea typeface="Open Sans"/>
                <a:cs typeface="Open Sans"/>
                <a:sym typeface="Open Sans"/>
              </a:rPr>
              <a:t>In a study done by Lancet Planetary Health, they found the </a:t>
            </a:r>
            <a:r>
              <a:rPr b="0" i="0" lang="en-US" u="sng" strike="noStrike">
                <a:solidFill>
                  <a:srgbClr val="038199"/>
                </a:solidFill>
                <a:latin typeface="Open Sans"/>
                <a:ea typeface="Open Sans"/>
                <a:cs typeface="Open Sans"/>
                <a:sym typeface="Open Sans"/>
                <a:hlinkClick r:id="rId2">
                  <a:extLst>
                    <a:ext uri="{A12FA001-AC4F-418D-AE19-62706E023703}">
                      <ahyp:hlinkClr val="tx"/>
                    </a:ext>
                  </a:extLst>
                </a:hlinkClick>
              </a:rPr>
              <a:t>Global North was responsible for 92% of global emissions</a:t>
            </a:r>
            <a:r>
              <a:rPr b="0" i="0" lang="en-US">
                <a:solidFill>
                  <a:srgbClr val="333333"/>
                </a:solidFill>
                <a:latin typeface="Open Sans"/>
                <a:ea typeface="Open Sans"/>
                <a:cs typeface="Open Sans"/>
                <a:sym typeface="Open Sans"/>
              </a:rPr>
              <a:t> (the US with 40% and the EU with 29%), with the study taking into consideration population and geographic size and the contributions since 1850 to emissions.</a:t>
            </a:r>
            <a:br>
              <a:rPr b="0" i="0" lang="en-US">
                <a:solidFill>
                  <a:srgbClr val="333333"/>
                </a:solidFill>
                <a:latin typeface="Open Sans"/>
                <a:ea typeface="Open Sans"/>
                <a:cs typeface="Open Sans"/>
                <a:sym typeface="Open Sans"/>
              </a:rPr>
            </a:br>
            <a:endParaRPr/>
          </a:p>
        </p:txBody>
      </p:sp>
      <p:sp>
        <p:nvSpPr>
          <p:cNvPr id="384" name="Google Shape;38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90" name="Google Shape;39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Can individual actions ever being enough to address a systemic problem? </a:t>
            </a:r>
            <a:endParaRPr/>
          </a:p>
        </p:txBody>
      </p:sp>
      <p:sp>
        <p:nvSpPr>
          <p:cNvPr id="524" name="Google Shape;524;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1" name="Google Shape;58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8" name="Google Shape;58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Point out that the economy is actually very different from household, but the purpose of this activity is to consider what they need to manage / and how they will manage. How would the household deal with people having different needs, and different capacities to contribute? For example, would they insist that people would only get resources if they paid for them? </a:t>
            </a:r>
            <a:endParaRPr/>
          </a:p>
          <a:p>
            <a:pPr indent="0" lvl="0" marL="0" rtl="0" algn="l">
              <a:lnSpc>
                <a:spcPct val="100000"/>
              </a:lnSpc>
              <a:spcBef>
                <a:spcPts val="0"/>
              </a:spcBef>
              <a:spcAft>
                <a:spcPts val="0"/>
              </a:spcAft>
              <a:buSzPts val="1400"/>
              <a:buNone/>
            </a:pPr>
            <a:r>
              <a:t/>
            </a:r>
            <a:endParaRPr/>
          </a:p>
        </p:txBody>
      </p:sp>
      <p:sp>
        <p:nvSpPr>
          <p:cNvPr id="603" name="Google Shape;60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Losts left out of this…what do you think this definition is missing?</a:t>
            </a:r>
            <a:endParaRPr/>
          </a:p>
        </p:txBody>
      </p:sp>
      <p:sp>
        <p:nvSpPr>
          <p:cNvPr id="624" name="Google Shape;624;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Oxfam 2015</a:t>
            </a:r>
            <a:endParaRPr/>
          </a:p>
        </p:txBody>
      </p:sp>
      <p:sp>
        <p:nvSpPr>
          <p:cNvPr id="666" name="Google Shape;666;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3" name="Google Shape;67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2" name="Google Shape;682;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i="0" lang="en-US" sz="1200" u="none" strike="noStrike">
                <a:latin typeface="Twentieth Century"/>
                <a:ea typeface="Twentieth Century"/>
                <a:cs typeface="Twentieth Century"/>
                <a:sym typeface="Twentieth Century"/>
              </a:rPr>
            </a:br>
            <a:r>
              <a:rPr i="0" lang="en-US" sz="1200" u="none" strike="noStrike">
                <a:latin typeface="Twentieth Century"/>
                <a:ea typeface="Twentieth Century"/>
                <a:cs typeface="Twentieth Century"/>
                <a:sym typeface="Twentieth Century"/>
              </a:rPr>
              <a:t>Rational Economic Man was a concept developed by economist Adam Smith (1723–1790) to predict  human behaviour in the economy.</a:t>
            </a:r>
            <a:endParaRPr/>
          </a:p>
        </p:txBody>
      </p:sp>
      <p:sp>
        <p:nvSpPr>
          <p:cNvPr id="693" name="Google Shape;693;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2" name="Google Shape;71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Are REM’s values in evidence in a world where 1,000 children die each day for lack of access to clean water, while the amount spent on bottled water is double the cost of addressing that life-saving need?</a:t>
            </a:r>
            <a:endParaRPr/>
          </a:p>
        </p:txBody>
      </p:sp>
      <p:sp>
        <p:nvSpPr>
          <p:cNvPr id="723" name="Google Shape;723;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1" name="Google Shape;74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Discuss this in the context of the rise of Neoliberalism, with “Greed is good” as the oft cited mantra of the Thatcher years. </a:t>
            </a:r>
            <a:endParaRPr/>
          </a:p>
        </p:txBody>
      </p:sp>
      <p:sp>
        <p:nvSpPr>
          <p:cNvPr id="752" name="Google Shape;752;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1" name="Google Shape;76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8" name="Google Shape;778;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Assumptions about this system on the following slides can be printed and discussed in small groups. </a:t>
            </a:r>
            <a:endParaRPr/>
          </a:p>
        </p:txBody>
      </p:sp>
      <p:sp>
        <p:nvSpPr>
          <p:cNvPr id="786" name="Google Shape;786;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5" name="Google Shape;795;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3" name="Google Shape;803;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1" name="Google Shape;811;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3" name="Google Shape;82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3" name="Google Shape;83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8" name="Google Shape;848;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7" name="Google Shape;857;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3" name="Google Shape;873;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2" name="Google Shape;882;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9" name="Google Shape;889;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4" name="Google Shape;904;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6" name="Google Shape;916;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4" name="Google Shape;92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1" name="Google Shape;931;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8" name="Google Shape;938;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6" name="Google Shape;946;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5" name="Google Shape;955;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2" name="Google Shape;962;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3" name="Google Shape;98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145"/>
          <p:cNvSpPr/>
          <p:nvPr/>
        </p:nvSpPr>
        <p:spPr>
          <a:xfrm>
            <a:off x="0" y="0"/>
            <a:ext cx="12192000" cy="4572001"/>
          </a:xfrm>
          <a:prstGeom prst="rect">
            <a:avLst/>
          </a:prstGeom>
          <a:solidFill>
            <a:srgbClr val="1482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145"/>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145"/>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45"/>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21" name="Google Shape;21;p14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4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4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24" name="Google Shape;24;p145"/>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15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56"/>
          <p:cNvSpPr txBox="1"/>
          <p:nvPr>
            <p:ph idx="1" type="body"/>
          </p:nvPr>
        </p:nvSpPr>
        <p:spPr>
          <a:xfrm rot="5400000">
            <a:off x="3872485" y="-562356"/>
            <a:ext cx="4023360" cy="972007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3" name="Google Shape;83;p15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5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5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6" name="Shape 86"/>
        <p:cNvGrpSpPr/>
        <p:nvPr/>
      </p:nvGrpSpPr>
      <p:grpSpPr>
        <a:xfrm>
          <a:off x="0" y="0"/>
          <a:ext cx="0" cy="0"/>
          <a:chOff x="0" y="0"/>
          <a:chExt cx="0" cy="0"/>
        </a:xfrm>
      </p:grpSpPr>
      <p:sp>
        <p:nvSpPr>
          <p:cNvPr id="87" name="Google Shape;87;p157"/>
          <p:cNvSpPr txBox="1"/>
          <p:nvPr>
            <p:ph type="title"/>
          </p:nvPr>
        </p:nvSpPr>
        <p:spPr>
          <a:xfrm rot="5400000">
            <a:off x="7334251"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57"/>
          <p:cNvSpPr txBox="1"/>
          <p:nvPr>
            <p:ph idx="1" type="body"/>
          </p:nvPr>
        </p:nvSpPr>
        <p:spPr>
          <a:xfrm rot="5400000">
            <a:off x="2076451"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9" name="Google Shape;89;p15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5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5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92" name="Google Shape;92;p157"/>
          <p:cNvCxnSpPr/>
          <p:nvPr/>
        </p:nvCxnSpPr>
        <p:spPr>
          <a:xfrm rot="10800000">
            <a:off x="10058400" y="59263"/>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9" name="Shape 99"/>
        <p:cNvGrpSpPr/>
        <p:nvPr/>
      </p:nvGrpSpPr>
      <p:grpSpPr>
        <a:xfrm>
          <a:off x="0" y="0"/>
          <a:ext cx="0" cy="0"/>
          <a:chOff x="0" y="0"/>
          <a:chExt cx="0" cy="0"/>
        </a:xfrm>
      </p:grpSpPr>
      <p:sp>
        <p:nvSpPr>
          <p:cNvPr id="100" name="Google Shape;100;p1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5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15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6" name="Shape 106"/>
        <p:cNvGrpSpPr/>
        <p:nvPr/>
      </p:nvGrpSpPr>
      <p:grpSpPr>
        <a:xfrm>
          <a:off x="0" y="0"/>
          <a:ext cx="0" cy="0"/>
          <a:chOff x="0" y="0"/>
          <a:chExt cx="0" cy="0"/>
        </a:xfrm>
      </p:grpSpPr>
      <p:sp>
        <p:nvSpPr>
          <p:cNvPr id="107" name="Google Shape;107;p15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5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9" name="Google Shape;109;p1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2" name="Shape 112"/>
        <p:cNvGrpSpPr/>
        <p:nvPr/>
      </p:nvGrpSpPr>
      <p:grpSpPr>
        <a:xfrm>
          <a:off x="0" y="0"/>
          <a:ext cx="0" cy="0"/>
          <a:chOff x="0" y="0"/>
          <a:chExt cx="0" cy="0"/>
        </a:xfrm>
      </p:grpSpPr>
      <p:sp>
        <p:nvSpPr>
          <p:cNvPr id="113" name="Google Shape;113;p1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16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6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21" name="Google Shape;121;p1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1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4" name="Shape 124"/>
        <p:cNvGrpSpPr/>
        <p:nvPr/>
      </p:nvGrpSpPr>
      <p:grpSpPr>
        <a:xfrm>
          <a:off x="0" y="0"/>
          <a:ext cx="0" cy="0"/>
          <a:chOff x="0" y="0"/>
          <a:chExt cx="0" cy="0"/>
        </a:xfrm>
      </p:grpSpPr>
      <p:sp>
        <p:nvSpPr>
          <p:cNvPr id="125" name="Google Shape;125;p1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7" name="Google Shape;127;p1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1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9" name="Google Shape;129;p1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1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3" name="Shape 133"/>
        <p:cNvGrpSpPr/>
        <p:nvPr/>
      </p:nvGrpSpPr>
      <p:grpSpPr>
        <a:xfrm>
          <a:off x="0" y="0"/>
          <a:ext cx="0" cy="0"/>
          <a:chOff x="0" y="0"/>
          <a:chExt cx="0" cy="0"/>
        </a:xfrm>
      </p:grpSpPr>
      <p:sp>
        <p:nvSpPr>
          <p:cNvPr id="134" name="Google Shape;134;p1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1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1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2" name="Shape 142"/>
        <p:cNvGrpSpPr/>
        <p:nvPr/>
      </p:nvGrpSpPr>
      <p:grpSpPr>
        <a:xfrm>
          <a:off x="0" y="0"/>
          <a:ext cx="0" cy="0"/>
          <a:chOff x="0" y="0"/>
          <a:chExt cx="0" cy="0"/>
        </a:xfrm>
      </p:grpSpPr>
      <p:sp>
        <p:nvSpPr>
          <p:cNvPr id="143" name="Google Shape;143;p1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1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5" name="Google Shape;145;p1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 name="Google Shape;146;p1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14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6"/>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146"/>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14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4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4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9" name="Shape 149"/>
        <p:cNvGrpSpPr/>
        <p:nvPr/>
      </p:nvGrpSpPr>
      <p:grpSpPr>
        <a:xfrm>
          <a:off x="0" y="0"/>
          <a:ext cx="0" cy="0"/>
          <a:chOff x="0" y="0"/>
          <a:chExt cx="0" cy="0"/>
        </a:xfrm>
      </p:grpSpPr>
      <p:sp>
        <p:nvSpPr>
          <p:cNvPr id="150" name="Google Shape;150;p1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65"/>
          <p:cNvSpPr/>
          <p:nvPr>
            <p:ph idx="2" type="pic"/>
          </p:nvPr>
        </p:nvSpPr>
        <p:spPr>
          <a:xfrm>
            <a:off x="5183188" y="987425"/>
            <a:ext cx="6172200" cy="4873625"/>
          </a:xfrm>
          <a:prstGeom prst="rect">
            <a:avLst/>
          </a:prstGeom>
          <a:noFill/>
          <a:ln>
            <a:noFill/>
          </a:ln>
        </p:spPr>
      </p:sp>
      <p:sp>
        <p:nvSpPr>
          <p:cNvPr id="152" name="Google Shape;152;p1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3" name="Google Shape;153;p1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1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6" name="Shape 156"/>
        <p:cNvGrpSpPr/>
        <p:nvPr/>
      </p:nvGrpSpPr>
      <p:grpSpPr>
        <a:xfrm>
          <a:off x="0" y="0"/>
          <a:ext cx="0" cy="0"/>
          <a:chOff x="0" y="0"/>
          <a:chExt cx="0" cy="0"/>
        </a:xfrm>
      </p:grpSpPr>
      <p:sp>
        <p:nvSpPr>
          <p:cNvPr id="157" name="Google Shape;157;p1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1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1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2" name="Shape 162"/>
        <p:cNvGrpSpPr/>
        <p:nvPr/>
      </p:nvGrpSpPr>
      <p:grpSpPr>
        <a:xfrm>
          <a:off x="0" y="0"/>
          <a:ext cx="0" cy="0"/>
          <a:chOff x="0" y="0"/>
          <a:chExt cx="0" cy="0"/>
        </a:xfrm>
      </p:grpSpPr>
      <p:sp>
        <p:nvSpPr>
          <p:cNvPr id="163" name="Google Shape;163;p1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1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1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1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1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14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47"/>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14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4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8" name="Shape 38"/>
        <p:cNvGrpSpPr/>
        <p:nvPr/>
      </p:nvGrpSpPr>
      <p:grpSpPr>
        <a:xfrm>
          <a:off x="0" y="0"/>
          <a:ext cx="0" cy="0"/>
          <a:chOff x="0" y="0"/>
          <a:chExt cx="0" cy="0"/>
        </a:xfrm>
      </p:grpSpPr>
      <p:sp>
        <p:nvSpPr>
          <p:cNvPr id="39" name="Google Shape;39;p14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4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4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2" name="Shape 42"/>
        <p:cNvGrpSpPr/>
        <p:nvPr/>
      </p:nvGrpSpPr>
      <p:grpSpPr>
        <a:xfrm>
          <a:off x="0" y="0"/>
          <a:ext cx="0" cy="0"/>
          <a:chOff x="0" y="0"/>
          <a:chExt cx="0" cy="0"/>
        </a:xfrm>
      </p:grpSpPr>
      <p:sp>
        <p:nvSpPr>
          <p:cNvPr id="43" name="Google Shape;43;p151"/>
          <p:cNvSpPr/>
          <p:nvPr/>
        </p:nvSpPr>
        <p:spPr>
          <a:xfrm>
            <a:off x="0" y="0"/>
            <a:ext cx="12192000" cy="4572001"/>
          </a:xfrm>
          <a:prstGeom prst="rect">
            <a:avLst/>
          </a:prstGeom>
          <a:solidFill>
            <a:srgbClr val="1D9A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151"/>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151"/>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b="0"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51"/>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7" name="Google Shape;47;p15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5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5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50" name="Google Shape;50;p151"/>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15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52"/>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152"/>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152"/>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6" name="Google Shape;56;p152"/>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15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5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5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15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5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5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5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154"/>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54"/>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68" name="Google Shape;68;p154"/>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9" name="Google Shape;69;p15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5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2" name="Shape 72"/>
        <p:cNvGrpSpPr/>
        <p:nvPr/>
      </p:nvGrpSpPr>
      <p:grpSpPr>
        <a:xfrm>
          <a:off x="0" y="0"/>
          <a:ext cx="0" cy="0"/>
          <a:chOff x="0" y="0"/>
          <a:chExt cx="0" cy="0"/>
        </a:xfrm>
      </p:grpSpPr>
      <p:sp>
        <p:nvSpPr>
          <p:cNvPr id="73" name="Google Shape;73;p155"/>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55"/>
          <p:cNvSpPr/>
          <p:nvPr>
            <p:ph idx="2" type="pic"/>
          </p:nvPr>
        </p:nvSpPr>
        <p:spPr>
          <a:xfrm>
            <a:off x="0" y="-1"/>
            <a:ext cx="12188952" cy="4572000"/>
          </a:xfrm>
          <a:prstGeom prst="rect">
            <a:avLst/>
          </a:prstGeom>
          <a:solidFill>
            <a:srgbClr val="76CEEF"/>
          </a:solidFill>
          <a:ln>
            <a:noFill/>
          </a:ln>
        </p:spPr>
      </p:sp>
      <p:sp>
        <p:nvSpPr>
          <p:cNvPr id="75" name="Google Shape;75;p155"/>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6" name="Google Shape;76;p15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5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5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79" name="Google Shape;79;p155"/>
          <p:cNvCxnSpPr/>
          <p:nvPr/>
        </p:nvCxnSpPr>
        <p:spPr>
          <a:xfrm rot="10800000">
            <a:off x="8386843"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C0C0C"/>
              </a:buClr>
              <a:buSzPts val="5000"/>
              <a:buFont typeface="Twentieth Century"/>
              <a:buNone/>
              <a:defRPr b="0" i="0" sz="5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4"/>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14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14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14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144"/>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1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p1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Google Shape;96;p1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7" name="Google Shape;97;p1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8" name="Google Shape;98;p1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hyperlink" Target="https://www.youtube.com/watch?v=OqZMTY4V7Ts" TargetMode="External"/><Relationship Id="rId4" Type="http://schemas.openxmlformats.org/officeDocument/2006/relationships/image" Target="../media/image46.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43.jpg"/><Relationship Id="rId4" Type="http://schemas.openxmlformats.org/officeDocument/2006/relationships/image" Target="../media/image47.jpg"/><Relationship Id="rId5" Type="http://schemas.openxmlformats.org/officeDocument/2006/relationships/image" Target="../media/image82.jpg"/><Relationship Id="rId6" Type="http://schemas.openxmlformats.org/officeDocument/2006/relationships/image" Target="../media/image71.jpg"/><Relationship Id="rId7" Type="http://schemas.openxmlformats.org/officeDocument/2006/relationships/image" Target="../media/image4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11.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 Id="rId3" Type="http://schemas.openxmlformats.org/officeDocument/2006/relationships/image" Target="../media/image11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 Id="rId3" Type="http://schemas.openxmlformats.org/officeDocument/2006/relationships/image" Target="../media/image118.png"/><Relationship Id="rId4" Type="http://schemas.openxmlformats.org/officeDocument/2006/relationships/image" Target="../media/image124.png"/><Relationship Id="rId5" Type="http://schemas.openxmlformats.org/officeDocument/2006/relationships/image" Target="../media/image10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114.png"/><Relationship Id="rId4" Type="http://schemas.openxmlformats.org/officeDocument/2006/relationships/image" Target="../media/image13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 Id="rId3" Type="http://schemas.openxmlformats.org/officeDocument/2006/relationships/image" Target="../media/image114.png"/><Relationship Id="rId4" Type="http://schemas.openxmlformats.org/officeDocument/2006/relationships/image" Target="../media/image13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114.png"/><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14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1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114.png"/><Relationship Id="rId4" Type="http://schemas.openxmlformats.org/officeDocument/2006/relationships/image" Target="../media/image11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 Id="rId3" Type="http://schemas.openxmlformats.org/officeDocument/2006/relationships/image" Target="../media/image114.png"/><Relationship Id="rId4" Type="http://schemas.openxmlformats.org/officeDocument/2006/relationships/image" Target="../media/image11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 Id="rId3" Type="http://schemas.openxmlformats.org/officeDocument/2006/relationships/image" Target="../media/image14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114.png"/><Relationship Id="rId4" Type="http://schemas.openxmlformats.org/officeDocument/2006/relationships/image" Target="../media/image11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127.png"/><Relationship Id="rId4" Type="http://schemas.openxmlformats.org/officeDocument/2006/relationships/hyperlink" Target="https://www.voiceireland.org/campaign/shop-and-drop"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 Id="rId3" Type="http://schemas.openxmlformats.org/officeDocument/2006/relationships/image" Target="../media/image11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21.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39.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45.png"/><Relationship Id="rId4" Type="http://schemas.openxmlformats.org/officeDocument/2006/relationships/image" Target="../media/image13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11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3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2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4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2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4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14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4.xml"/><Relationship Id="rId3" Type="http://schemas.openxmlformats.org/officeDocument/2006/relationships/image" Target="../media/image8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5.xml"/><Relationship Id="rId3" Type="http://schemas.openxmlformats.org/officeDocument/2006/relationships/image" Target="../media/image79.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6.xml"/><Relationship Id="rId3" Type="http://schemas.openxmlformats.org/officeDocument/2006/relationships/image" Target="../media/image8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7.xml"/><Relationship Id="rId3" Type="http://schemas.openxmlformats.org/officeDocument/2006/relationships/image" Target="../media/image6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hyperlink" Target="https://tnishop.org/products/energy-transition-mythbusters" TargetMode="External"/><Relationship Id="rId4" Type="http://schemas.openxmlformats.org/officeDocument/2006/relationships/image" Target="../media/image129.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3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37.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07.png"/><Relationship Id="rId4" Type="http://schemas.openxmlformats.org/officeDocument/2006/relationships/image" Target="../media/image123.png"/><Relationship Id="rId5" Type="http://schemas.openxmlformats.org/officeDocument/2006/relationships/image" Target="../media/image8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hyperlink" Target="https://wid.world/world#lpfghg_p90p100_z/US;FR;DE;CN;ZA;GB;WO/2019/eu/k/p/yearly/l/false/2.92/100/curve/false/countr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jpg"/><Relationship Id="rId4" Type="http://schemas.openxmlformats.org/officeDocument/2006/relationships/image" Target="../media/image25.jpg"/><Relationship Id="rId11" Type="http://schemas.openxmlformats.org/officeDocument/2006/relationships/image" Target="../media/image60.png"/><Relationship Id="rId10" Type="http://schemas.openxmlformats.org/officeDocument/2006/relationships/image" Target="../media/image39.jpg"/><Relationship Id="rId9" Type="http://schemas.openxmlformats.org/officeDocument/2006/relationships/image" Target="../media/image21.png"/><Relationship Id="rId5" Type="http://schemas.openxmlformats.org/officeDocument/2006/relationships/image" Target="../media/image49.jpg"/><Relationship Id="rId6" Type="http://schemas.openxmlformats.org/officeDocument/2006/relationships/image" Target="../media/image31.jpg"/><Relationship Id="rId7" Type="http://schemas.openxmlformats.org/officeDocument/2006/relationships/image" Target="../media/image40.jpg"/><Relationship Id="rId8"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8.png"/><Relationship Id="rId4" Type="http://schemas.openxmlformats.org/officeDocument/2006/relationships/hyperlink" Target="http://www.npr.org/2014/07/28/335288388/when-did-companies-become-people-excavating-the-legal-evolution" TargetMode="External"/><Relationship Id="rId5"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iipfcc.org/cop-26-pavilion" TargetMode="Externa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4.png"/><Relationship Id="rId4" Type="http://schemas.openxmlformats.org/officeDocument/2006/relationships/image" Target="../media/image42.jpg"/><Relationship Id="rId5" Type="http://schemas.openxmlformats.org/officeDocument/2006/relationships/image" Target="../media/image45.png"/><Relationship Id="rId6"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5.jpg"/><Relationship Id="rId4" Type="http://schemas.openxmlformats.org/officeDocument/2006/relationships/hyperlink" Target="https://www.trocaire.org/news/ireland-leads-the-way-in-landmark-divestment-bil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3.jpg"/><Relationship Id="rId4" Type="http://schemas.openxmlformats.org/officeDocument/2006/relationships/image" Target="../media/image47.jpg"/><Relationship Id="rId5" Type="http://schemas.openxmlformats.org/officeDocument/2006/relationships/image" Target="../media/image82.jpg"/><Relationship Id="rId6" Type="http://schemas.openxmlformats.org/officeDocument/2006/relationships/image" Target="../media/image71.jpg"/><Relationship Id="rId7"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youtube.com/watch?v=OqZMTY4V7Ts" TargetMode="External"/><Relationship Id="rId4" Type="http://schemas.openxmlformats.org/officeDocument/2006/relationships/image" Target="../media/image4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8.png"/><Relationship Id="rId4" Type="http://schemas.openxmlformats.org/officeDocument/2006/relationships/image" Target="../media/image55.png"/><Relationship Id="rId5" Type="http://schemas.openxmlformats.org/officeDocument/2006/relationships/image" Target="../media/image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7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8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6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6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0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9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74.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youtube.com/watch?v=NEnpPC8pIkE" TargetMode="Externa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0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0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76.png"/><Relationship Id="rId4" Type="http://schemas.openxmlformats.org/officeDocument/2006/relationships/hyperlink" Target="http://dublinopinion.com/2013/02/18/economics-as-if-people-really-mattered-galway-learning-circle-19-feb-10-april-introduction/"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8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hyperlink" Target="https://www.youtube.com/watch?v=uU6cbKSib7k" TargetMode="External"/><Relationship Id="rId4" Type="http://schemas.openxmlformats.org/officeDocument/2006/relationships/hyperlink" Target="https://www.youtube.com/watch?v=uU6cbKSib7k" TargetMode="External"/><Relationship Id="rId9" Type="http://schemas.openxmlformats.org/officeDocument/2006/relationships/image" Target="../media/image80.png"/><Relationship Id="rId5" Type="http://schemas.openxmlformats.org/officeDocument/2006/relationships/hyperlink" Target="https://www.youtube.com/watch?v=uU6cbKSib7k" TargetMode="External"/><Relationship Id="rId6" Type="http://schemas.openxmlformats.org/officeDocument/2006/relationships/hyperlink" Target="https://www.youtube.com/watch?v=uU6cbKSib7k" TargetMode="External"/><Relationship Id="rId7" Type="http://schemas.openxmlformats.org/officeDocument/2006/relationships/hyperlink" Target="https://www.youtube.com/watch?v=uU6cbKSib7k" TargetMode="External"/><Relationship Id="rId8" Type="http://schemas.openxmlformats.org/officeDocument/2006/relationships/hyperlink" Target="https://www.youtube.com/watch?v=uU6cbKSib7k"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9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0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07.png"/><Relationship Id="rId4" Type="http://schemas.openxmlformats.org/officeDocument/2006/relationships/image" Target="../media/image123.png"/><Relationship Id="rId5" Type="http://schemas.openxmlformats.org/officeDocument/2006/relationships/image" Target="../media/image8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hyperlink" Target="http://bit.ly/49dHr2W" TargetMode="External"/><Relationship Id="rId4" Type="http://schemas.openxmlformats.org/officeDocument/2006/relationships/hyperlink" Target="http://bit.ly/49dHr2W"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3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1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4.jpg"/><Relationship Id="rId4" Type="http://schemas.openxmlformats.org/officeDocument/2006/relationships/image" Target="../media/image110.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80000"/>
              </a:lnSpc>
              <a:spcBef>
                <a:spcPts val="0"/>
              </a:spcBef>
              <a:spcAft>
                <a:spcPts val="0"/>
              </a:spcAft>
              <a:buClr>
                <a:srgbClr val="0C0C0C"/>
              </a:buClr>
              <a:buSzPct val="100000"/>
              <a:buFont typeface="Twentieth Century"/>
              <a:buNone/>
            </a:pPr>
            <a:r>
              <a:rPr lang="en-US" sz="3100"/>
              <a:t>FINANCIAL JUSTICE IRELAND</a:t>
            </a:r>
            <a:br>
              <a:rPr lang="en-US"/>
            </a:br>
            <a:r>
              <a:rPr lang="en-US" sz="3600"/>
              <a:t> CLIMATE JUSTICE, CLIMATE ACTION</a:t>
            </a:r>
            <a:br>
              <a:rPr lang="en-US" sz="3600"/>
            </a:br>
            <a:r>
              <a:rPr lang="en-US" sz="3600"/>
              <a:t>AND ECONOMICS </a:t>
            </a:r>
            <a:br>
              <a:rPr lang="en-US"/>
            </a:br>
            <a:r>
              <a:rPr lang="en-US"/>
              <a:t> </a:t>
            </a:r>
            <a:endParaRPr/>
          </a:p>
        </p:txBody>
      </p:sp>
      <p:sp>
        <p:nvSpPr>
          <p:cNvPr id="173" name="Google Shape;173;p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br>
              <a:rPr lang="en-US"/>
            </a:br>
            <a:r>
              <a:rPr lang="en-US"/>
              <a:t>Updated May 2025</a:t>
            </a:r>
            <a:br>
              <a:rPr lang="en-US"/>
            </a:br>
            <a:r>
              <a:rPr lang="en-US"/>
              <a:t>vicky@financialjustice.ie </a:t>
            </a:r>
            <a:endParaRPr/>
          </a:p>
        </p:txBody>
      </p:sp>
      <p:pic>
        <p:nvPicPr>
          <p:cNvPr descr="Our Team | Financial Justice Ireland" id="174" name="Google Shape;174;p1"/>
          <p:cNvPicPr preferRelativeResize="0"/>
          <p:nvPr/>
        </p:nvPicPr>
        <p:blipFill rotWithShape="1">
          <a:blip r:embed="rId3">
            <a:alphaModFix/>
          </a:blip>
          <a:srcRect b="0" l="0" r="0" t="0"/>
          <a:stretch/>
        </p:blipFill>
        <p:spPr>
          <a:xfrm>
            <a:off x="296999" y="4681462"/>
            <a:ext cx="1943100" cy="1828800"/>
          </a:xfrm>
          <a:prstGeom prst="rect">
            <a:avLst/>
          </a:prstGeom>
          <a:noFill/>
          <a:ln>
            <a:noFill/>
          </a:ln>
        </p:spPr>
      </p:pic>
      <p:pic>
        <p:nvPicPr>
          <p:cNvPr id="175" name="Google Shape;175;p1"/>
          <p:cNvPicPr preferRelativeResize="0"/>
          <p:nvPr/>
        </p:nvPicPr>
        <p:blipFill rotWithShape="1">
          <a:blip r:embed="rId4">
            <a:alphaModFix/>
          </a:blip>
          <a:srcRect b="0" l="0" r="0" t="0"/>
          <a:stretch/>
        </p:blipFill>
        <p:spPr>
          <a:xfrm>
            <a:off x="-25516813" y="-3796393"/>
            <a:ext cx="3048000" cy="1714500"/>
          </a:xfrm>
          <a:prstGeom prst="rect">
            <a:avLst/>
          </a:prstGeom>
          <a:noFill/>
          <a:ln cap="flat" cmpd="sng" w="9525">
            <a:solidFill>
              <a:srgbClr val="D3D3D3"/>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0"/>
          <p:cNvSpPr txBox="1"/>
          <p:nvPr>
            <p:ph type="title"/>
          </p:nvPr>
        </p:nvSpPr>
        <p:spPr>
          <a:xfrm>
            <a:off x="710293" y="634167"/>
            <a:ext cx="4670443" cy="9656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89"/>
              <a:buFont typeface="Calibri"/>
              <a:buNone/>
            </a:pPr>
            <a:br>
              <a:rPr lang="en-US" sz="3700">
                <a:latin typeface="Calibri"/>
                <a:ea typeface="Calibri"/>
                <a:cs typeface="Calibri"/>
                <a:sym typeface="Calibri"/>
              </a:rPr>
            </a:br>
            <a:r>
              <a:rPr lang="en-US" sz="3700">
                <a:latin typeface="Calibri"/>
                <a:ea typeface="Calibri"/>
                <a:cs typeface="Calibri"/>
                <a:sym typeface="Calibri"/>
              </a:rPr>
              <a:t>CLIMATE JUSTICE</a:t>
            </a:r>
            <a:endParaRPr sz="3700">
              <a:latin typeface="Calibri"/>
              <a:ea typeface="Calibri"/>
              <a:cs typeface="Calibri"/>
              <a:sym typeface="Calibri"/>
            </a:endParaRPr>
          </a:p>
        </p:txBody>
      </p:sp>
      <p:sp>
        <p:nvSpPr>
          <p:cNvPr id="242" name="Google Shape;242;p10"/>
          <p:cNvSpPr txBox="1"/>
          <p:nvPr>
            <p:ph idx="1" type="body"/>
          </p:nvPr>
        </p:nvSpPr>
        <p:spPr>
          <a:xfrm>
            <a:off x="648929" y="2147779"/>
            <a:ext cx="5033414" cy="40760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115000"/>
              </a:lnSpc>
              <a:spcBef>
                <a:spcPts val="0"/>
              </a:spcBef>
              <a:spcAft>
                <a:spcPts val="0"/>
              </a:spcAft>
              <a:buClr>
                <a:schemeClr val="dk1"/>
              </a:buClr>
              <a:buSzPct val="75000"/>
              <a:buNone/>
            </a:pPr>
            <a:r>
              <a:rPr lang="en-US" sz="6700">
                <a:solidFill>
                  <a:schemeClr val="dk1"/>
                </a:solidFill>
                <a:latin typeface="Calibri"/>
                <a:ea typeface="Calibri"/>
                <a:cs typeface="Calibri"/>
                <a:sym typeface="Calibri"/>
              </a:rPr>
              <a:t>Fill in the blanks, and guess who said it: </a:t>
            </a:r>
            <a:br>
              <a:rPr lang="en-US" sz="3200">
                <a:solidFill>
                  <a:schemeClr val="dk1"/>
                </a:solidFill>
                <a:latin typeface="Cabin"/>
                <a:ea typeface="Cabin"/>
                <a:cs typeface="Cabin"/>
                <a:sym typeface="Cabin"/>
              </a:rPr>
            </a:br>
            <a:br>
              <a:rPr lang="en-US" sz="3200">
                <a:solidFill>
                  <a:schemeClr val="dk1"/>
                </a:solidFill>
                <a:latin typeface="Cabin"/>
                <a:ea typeface="Cabin"/>
                <a:cs typeface="Cabin"/>
                <a:sym typeface="Cabin"/>
              </a:rPr>
            </a:br>
            <a:r>
              <a:rPr b="1" lang="en-US" sz="5100">
                <a:solidFill>
                  <a:schemeClr val="dk1"/>
                </a:solidFill>
                <a:latin typeface="Cabin"/>
                <a:ea typeface="Cabin"/>
                <a:cs typeface="Cabin"/>
                <a:sym typeface="Cabin"/>
              </a:rPr>
              <a:t>“The fact that 3 billion people use less energy [per person, per year] than a</a:t>
            </a:r>
            <a:br>
              <a:rPr b="1" lang="en-US" sz="5100">
                <a:solidFill>
                  <a:schemeClr val="dk1"/>
                </a:solidFill>
                <a:latin typeface="Cabin"/>
                <a:ea typeface="Cabin"/>
                <a:cs typeface="Cabin"/>
                <a:sym typeface="Cabin"/>
              </a:rPr>
            </a:br>
            <a:endParaRPr b="1" sz="5100">
              <a:solidFill>
                <a:schemeClr val="dk1"/>
              </a:solidFill>
              <a:latin typeface="Cabin"/>
              <a:ea typeface="Cabin"/>
              <a:cs typeface="Cabin"/>
              <a:sym typeface="Cabin"/>
            </a:endParaRPr>
          </a:p>
          <a:p>
            <a:pPr indent="0" lvl="0" marL="0" rtl="0" algn="l">
              <a:lnSpc>
                <a:spcPct val="115000"/>
              </a:lnSpc>
              <a:spcBef>
                <a:spcPts val="200"/>
              </a:spcBef>
              <a:spcAft>
                <a:spcPts val="0"/>
              </a:spcAft>
              <a:buClr>
                <a:schemeClr val="dk1"/>
              </a:buClr>
              <a:buSzPct val="45000"/>
              <a:buNone/>
            </a:pPr>
            <a:r>
              <a:rPr b="1" lang="en-US" sz="5100">
                <a:solidFill>
                  <a:schemeClr val="dk1"/>
                </a:solidFill>
                <a:latin typeface="Cabin"/>
                <a:ea typeface="Cabin"/>
                <a:cs typeface="Cabin"/>
                <a:sym typeface="Cabin"/>
              </a:rPr>
              <a:t>______  ______  ______ </a:t>
            </a:r>
            <a:br>
              <a:rPr b="1" lang="en-US" sz="5100">
                <a:solidFill>
                  <a:schemeClr val="dk1"/>
                </a:solidFill>
                <a:latin typeface="Cabin"/>
                <a:ea typeface="Cabin"/>
                <a:cs typeface="Cabin"/>
                <a:sym typeface="Cabin"/>
              </a:rPr>
            </a:br>
            <a:r>
              <a:rPr b="1" lang="en-US" sz="5100">
                <a:solidFill>
                  <a:schemeClr val="dk1"/>
                </a:solidFill>
                <a:latin typeface="Cabin"/>
                <a:ea typeface="Cabin"/>
                <a:cs typeface="Cabin"/>
                <a:sym typeface="Cabin"/>
              </a:rPr>
              <a:t>gives you an idea of how far away from global equity and climate justice we currently are.” </a:t>
            </a:r>
            <a:endParaRPr sz="5100">
              <a:solidFill>
                <a:schemeClr val="dk1"/>
              </a:solidFill>
              <a:latin typeface="Cabin"/>
              <a:ea typeface="Cabin"/>
              <a:cs typeface="Cabin"/>
              <a:sym typeface="Cabin"/>
            </a:endParaRPr>
          </a:p>
          <a:p>
            <a:pPr indent="0" lvl="0" marL="0" rtl="0" algn="l">
              <a:lnSpc>
                <a:spcPct val="90000"/>
              </a:lnSpc>
              <a:spcBef>
                <a:spcPts val="200"/>
              </a:spcBef>
              <a:spcAft>
                <a:spcPts val="0"/>
              </a:spcAft>
              <a:buClr>
                <a:schemeClr val="dk1"/>
              </a:buClr>
              <a:buSzPct val="75000"/>
              <a:buNone/>
            </a:pPr>
            <a:r>
              <a:t/>
            </a:r>
            <a:endParaRPr sz="3200">
              <a:solidFill>
                <a:schemeClr val="dk1"/>
              </a:solidFill>
              <a:latin typeface="Cabin"/>
              <a:ea typeface="Cabin"/>
              <a:cs typeface="Cabin"/>
              <a:sym typeface="Cabin"/>
            </a:endParaRPr>
          </a:p>
          <a:p>
            <a:pPr indent="0" lvl="0" marL="0" rtl="0" algn="l">
              <a:lnSpc>
                <a:spcPct val="90000"/>
              </a:lnSpc>
              <a:spcBef>
                <a:spcPts val="200"/>
              </a:spcBef>
              <a:spcAft>
                <a:spcPts val="0"/>
              </a:spcAft>
              <a:buClr>
                <a:schemeClr val="dk1"/>
              </a:buClr>
              <a:buSzPct val="75000"/>
              <a:buNone/>
            </a:pPr>
            <a:r>
              <a:t/>
            </a:r>
            <a:endParaRPr sz="3200">
              <a:solidFill>
                <a:schemeClr val="dk1"/>
              </a:solidFill>
              <a:latin typeface="Cabin"/>
              <a:ea typeface="Cabin"/>
              <a:cs typeface="Cabin"/>
              <a:sym typeface="Cabin"/>
            </a:endParaRPr>
          </a:p>
          <a:p>
            <a:pPr indent="0" lvl="0" marL="0" rtl="0" algn="l">
              <a:lnSpc>
                <a:spcPct val="90000"/>
              </a:lnSpc>
              <a:spcBef>
                <a:spcPts val="200"/>
              </a:spcBef>
              <a:spcAft>
                <a:spcPts val="200"/>
              </a:spcAft>
              <a:buClr>
                <a:schemeClr val="dk1"/>
              </a:buClr>
              <a:buSzPct val="75000"/>
              <a:buNone/>
            </a:pPr>
            <a:r>
              <a:t/>
            </a:r>
            <a:endParaRPr b="1" sz="3200"/>
          </a:p>
        </p:txBody>
      </p:sp>
      <p:pic>
        <p:nvPicPr>
          <p:cNvPr id="243" name="Google Shape;243;p10"/>
          <p:cNvPicPr preferRelativeResize="0"/>
          <p:nvPr/>
        </p:nvPicPr>
        <p:blipFill rotWithShape="1">
          <a:blip r:embed="rId3">
            <a:alphaModFix/>
          </a:blip>
          <a:srcRect b="0" l="0" r="0" t="0"/>
          <a:stretch/>
        </p:blipFill>
        <p:spPr>
          <a:xfrm>
            <a:off x="6664538" y="1599767"/>
            <a:ext cx="5154520" cy="482610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00"/>
          <p:cNvSpPr txBox="1"/>
          <p:nvPr>
            <p:ph type="title"/>
          </p:nvPr>
        </p:nvSpPr>
        <p:spPr>
          <a:xfrm>
            <a:off x="102412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4300"/>
              <a:buFont typeface="Twentieth Century"/>
              <a:buNone/>
            </a:pPr>
            <a:r>
              <a:rPr lang="en-US" sz="4300"/>
              <a:t>ACTIVITY: THE PRODUCTION CYCLE</a:t>
            </a:r>
            <a:br>
              <a:rPr lang="en-US" sz="4300"/>
            </a:br>
            <a:r>
              <a:rPr lang="en-US" sz="2000"/>
              <a:t>THE STORY OF STUFF (2010)</a:t>
            </a:r>
            <a:br>
              <a:rPr lang="en-US" sz="2000"/>
            </a:br>
            <a:r>
              <a:rPr lang="en-US" sz="2000"/>
              <a:t>FULL VIDEO: WWW.YOUTUBE.COM/WATCH?V=9GORQROIGQM </a:t>
            </a:r>
            <a:endParaRPr/>
          </a:p>
        </p:txBody>
      </p:sp>
      <p:sp>
        <p:nvSpPr>
          <p:cNvPr id="994" name="Google Shape;994;p100"/>
          <p:cNvSpPr txBox="1"/>
          <p:nvPr>
            <p:ph idx="2" type="body"/>
          </p:nvPr>
        </p:nvSpPr>
        <p:spPr>
          <a:xfrm>
            <a:off x="806450" y="2286000"/>
            <a:ext cx="6438900" cy="402336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0"/>
              </a:spcBef>
              <a:spcAft>
                <a:spcPts val="0"/>
              </a:spcAft>
              <a:buSzPts val="1400"/>
              <a:buNone/>
            </a:pPr>
            <a:r>
              <a:rPr lang="en-US" sz="1400"/>
              <a:t>Activity 5 small groups / 5 large sheets: </a:t>
            </a:r>
            <a:br>
              <a:rPr lang="en-US" sz="1400"/>
            </a:br>
            <a:br>
              <a:rPr lang="en-US" sz="1400"/>
            </a:br>
            <a:r>
              <a:rPr lang="en-US" sz="1400"/>
              <a:t>Extraction - Production - Distribution – Consumption - Disposal </a:t>
            </a:r>
            <a:endParaRPr/>
          </a:p>
          <a:p>
            <a:pPr indent="0" lvl="0" marL="0" rtl="0" algn="l">
              <a:lnSpc>
                <a:spcPct val="90000"/>
              </a:lnSpc>
              <a:spcBef>
                <a:spcPts val="1400"/>
              </a:spcBef>
              <a:spcAft>
                <a:spcPts val="0"/>
              </a:spcAft>
              <a:buSzPts val="1400"/>
              <a:buNone/>
            </a:pPr>
            <a:r>
              <a:rPr lang="en-US" sz="1400"/>
              <a:t>- When it comes to climate action, where are actions generally focussed? </a:t>
            </a:r>
            <a:br>
              <a:rPr lang="en-US" sz="1400"/>
            </a:br>
            <a:r>
              <a:rPr lang="en-US" sz="1400"/>
              <a:t>[Usually on disposal or consumption] </a:t>
            </a:r>
            <a:br>
              <a:rPr lang="en-US" sz="1400"/>
            </a:br>
            <a:r>
              <a:rPr lang="en-US" sz="1400"/>
              <a:t>- What other steps/elements are missing in this system? </a:t>
            </a:r>
            <a:endParaRPr/>
          </a:p>
          <a:p>
            <a:pPr indent="0" lvl="0" marL="0" rtl="0" algn="l">
              <a:lnSpc>
                <a:spcPct val="90000"/>
              </a:lnSpc>
              <a:spcBef>
                <a:spcPts val="1400"/>
              </a:spcBef>
              <a:spcAft>
                <a:spcPts val="0"/>
              </a:spcAft>
              <a:buSzPts val="1400"/>
              <a:buNone/>
            </a:pPr>
            <a:r>
              <a:rPr lang="en-US" sz="1400"/>
              <a:t>Watch this introduction to The Story of Stuff until 1.44 min “People live and work all along this system…”</a:t>
            </a:r>
            <a:br>
              <a:rPr lang="en-US" sz="1400"/>
            </a:br>
            <a:r>
              <a:rPr lang="en-US" sz="1400" u="sng">
                <a:solidFill>
                  <a:schemeClr val="hlink"/>
                </a:solidFill>
                <a:hlinkClick r:id="rId3"/>
              </a:rPr>
              <a:t>https://www.youtube.com/watch?v=OqZMTY4V7Ts</a:t>
            </a:r>
            <a:br>
              <a:rPr lang="en-US" sz="1400"/>
            </a:br>
            <a:r>
              <a:rPr lang="en-US" sz="1400"/>
              <a:t>With subtitles</a:t>
            </a:r>
            <a:r>
              <a:rPr b="1" lang="en-US" sz="1400"/>
              <a:t> </a:t>
            </a:r>
            <a:r>
              <a:rPr b="1" i="0" lang="en-US" sz="1100">
                <a:solidFill>
                  <a:srgbClr val="0F0F0F"/>
                </a:solidFill>
                <a:latin typeface="Roboto"/>
                <a:ea typeface="Roboto"/>
                <a:cs typeface="Roboto"/>
                <a:sym typeface="Roboto"/>
              </a:rPr>
              <a:t>português</a:t>
            </a:r>
            <a:r>
              <a:rPr b="1" lang="en-US" sz="1100">
                <a:solidFill>
                  <a:srgbClr val="0F0F0F"/>
                </a:solidFill>
                <a:latin typeface="Roboto"/>
                <a:ea typeface="Roboto"/>
                <a:cs typeface="Roboto"/>
                <a:sym typeface="Roboto"/>
              </a:rPr>
              <a:t> </a:t>
            </a:r>
            <a:r>
              <a:rPr lang="en-US" sz="1400"/>
              <a:t>www.youtube.com/watch?v=3c88_Z0FF4k</a:t>
            </a:r>
            <a:endParaRPr/>
          </a:p>
          <a:p>
            <a:pPr indent="0" lvl="0" marL="0" rtl="0" algn="l">
              <a:lnSpc>
                <a:spcPct val="90000"/>
              </a:lnSpc>
              <a:spcBef>
                <a:spcPts val="1400"/>
              </a:spcBef>
              <a:spcAft>
                <a:spcPts val="0"/>
              </a:spcAft>
              <a:buSzPts val="1400"/>
              <a:buNone/>
            </a:pPr>
            <a:r>
              <a:rPr lang="en-US" sz="1400"/>
              <a:t>- What do you think is missing from this picture? Write and draw in your ideas.</a:t>
            </a:r>
            <a:br>
              <a:rPr lang="en-US" sz="1400"/>
            </a:br>
            <a:br>
              <a:rPr lang="en-US" sz="1400"/>
            </a:br>
            <a:r>
              <a:rPr lang="en-US" sz="1400"/>
              <a:t>- Consider ‘justice’ questions. Do all people have the same power? Who benefits and who loses in this system? </a:t>
            </a:r>
            <a:br>
              <a:rPr lang="en-US" sz="1400"/>
            </a:br>
            <a:br>
              <a:rPr lang="en-US" sz="1400"/>
            </a:br>
            <a:r>
              <a:rPr lang="en-US" sz="1400"/>
              <a:t>- Consider ideas for where broader actions (beyond individual behaviour changes) could be effective. Do we know of any groups taking action here? </a:t>
            </a:r>
            <a:br>
              <a:rPr lang="en-US" sz="1400"/>
            </a:br>
            <a:br>
              <a:rPr lang="en-US" sz="1400"/>
            </a:br>
            <a:endParaRPr sz="1400"/>
          </a:p>
        </p:txBody>
      </p:sp>
      <p:pic>
        <p:nvPicPr>
          <p:cNvPr descr="Story of Stuff" id="995" name="Google Shape;995;p100"/>
          <p:cNvPicPr preferRelativeResize="0"/>
          <p:nvPr>
            <p:ph idx="1" type="body"/>
          </p:nvPr>
        </p:nvPicPr>
        <p:blipFill rotWithShape="1">
          <a:blip r:embed="rId4">
            <a:alphaModFix/>
          </a:blip>
          <a:srcRect b="1709" l="0" r="2" t="0"/>
          <a:stretch/>
        </p:blipFill>
        <p:spPr>
          <a:xfrm>
            <a:off x="7552266" y="10"/>
            <a:ext cx="4639733" cy="685799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0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ACTIVITY: WHAT’S MISSING FROM THIS PICTURE?</a:t>
            </a:r>
            <a:endParaRPr/>
          </a:p>
        </p:txBody>
      </p:sp>
      <p:pic>
        <p:nvPicPr>
          <p:cNvPr descr="A piece of paper with drawings on it&#10;&#10;Description automatically generated with low confidence" id="1001" name="Google Shape;1001;p101"/>
          <p:cNvPicPr preferRelativeResize="0"/>
          <p:nvPr>
            <p:ph idx="1" type="body"/>
          </p:nvPr>
        </p:nvPicPr>
        <p:blipFill rotWithShape="1">
          <a:blip r:embed="rId3">
            <a:alphaModFix/>
          </a:blip>
          <a:srcRect b="0" l="0" r="0" t="0"/>
          <a:stretch/>
        </p:blipFill>
        <p:spPr>
          <a:xfrm>
            <a:off x="245693" y="1950721"/>
            <a:ext cx="2844800" cy="2133600"/>
          </a:xfrm>
          <a:prstGeom prst="rect">
            <a:avLst/>
          </a:prstGeom>
          <a:noFill/>
          <a:ln>
            <a:noFill/>
          </a:ln>
        </p:spPr>
      </p:pic>
      <p:pic>
        <p:nvPicPr>
          <p:cNvPr descr="A white paper with writing on it&#10;&#10;Description automatically generated with low confidence" id="1002" name="Google Shape;1002;p101"/>
          <p:cNvPicPr preferRelativeResize="0"/>
          <p:nvPr/>
        </p:nvPicPr>
        <p:blipFill rotWithShape="1">
          <a:blip r:embed="rId4">
            <a:alphaModFix/>
          </a:blip>
          <a:srcRect b="0" l="0" r="0" t="0"/>
          <a:stretch/>
        </p:blipFill>
        <p:spPr>
          <a:xfrm>
            <a:off x="4382007" y="1943253"/>
            <a:ext cx="3004313" cy="2253235"/>
          </a:xfrm>
          <a:prstGeom prst="rect">
            <a:avLst/>
          </a:prstGeom>
          <a:noFill/>
          <a:ln>
            <a:noFill/>
          </a:ln>
        </p:spPr>
      </p:pic>
      <p:pic>
        <p:nvPicPr>
          <p:cNvPr descr="A picture containing text, handwriting, paper, paper product&#10;&#10;Description automatically generated" id="1003" name="Google Shape;1003;p101"/>
          <p:cNvPicPr preferRelativeResize="0"/>
          <p:nvPr/>
        </p:nvPicPr>
        <p:blipFill rotWithShape="1">
          <a:blip r:embed="rId5">
            <a:alphaModFix/>
          </a:blip>
          <a:srcRect b="0" l="0" r="0" t="0"/>
          <a:stretch/>
        </p:blipFill>
        <p:spPr>
          <a:xfrm>
            <a:off x="2415678" y="4483316"/>
            <a:ext cx="3004313" cy="2253235"/>
          </a:xfrm>
          <a:prstGeom prst="rect">
            <a:avLst/>
          </a:prstGeom>
          <a:noFill/>
          <a:ln>
            <a:noFill/>
          </a:ln>
        </p:spPr>
      </p:pic>
      <p:pic>
        <p:nvPicPr>
          <p:cNvPr descr="A poster with writing on it&#10;&#10;Description automatically generated with low confidence" id="1004" name="Google Shape;1004;p101"/>
          <p:cNvPicPr preferRelativeResize="0"/>
          <p:nvPr/>
        </p:nvPicPr>
        <p:blipFill rotWithShape="1">
          <a:blip r:embed="rId6">
            <a:alphaModFix/>
          </a:blip>
          <a:srcRect b="0" l="0" r="0" t="0"/>
          <a:stretch/>
        </p:blipFill>
        <p:spPr>
          <a:xfrm rot="-5400000">
            <a:off x="7043344" y="4165064"/>
            <a:ext cx="2167303" cy="2889737"/>
          </a:xfrm>
          <a:prstGeom prst="rect">
            <a:avLst/>
          </a:prstGeom>
          <a:noFill/>
          <a:ln>
            <a:noFill/>
          </a:ln>
        </p:spPr>
      </p:pic>
      <p:pic>
        <p:nvPicPr>
          <p:cNvPr descr="A white paper with writing on it&#10;&#10;Description automatically generated with low confidence" id="1005" name="Google Shape;1005;p101"/>
          <p:cNvPicPr preferRelativeResize="0"/>
          <p:nvPr/>
        </p:nvPicPr>
        <p:blipFill rotWithShape="1">
          <a:blip r:embed="rId7">
            <a:alphaModFix/>
          </a:blip>
          <a:srcRect b="0" l="0" r="0" t="0"/>
          <a:stretch/>
        </p:blipFill>
        <p:spPr>
          <a:xfrm rot="-5400000">
            <a:off x="9102524" y="1554501"/>
            <a:ext cx="2332512" cy="311001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pic>
        <p:nvPicPr>
          <p:cNvPr descr="Several papers with drawings on them&#10;&#10;AI-generated content may be incorrect." id="1010" name="Google Shape;1010;p102"/>
          <p:cNvPicPr preferRelativeResize="0"/>
          <p:nvPr>
            <p:ph idx="1" type="body"/>
          </p:nvPr>
        </p:nvPicPr>
        <p:blipFill rotWithShape="1">
          <a:blip r:embed="rId3">
            <a:alphaModFix/>
          </a:blip>
          <a:srcRect b="0" l="0" r="0" t="0"/>
          <a:stretch/>
        </p:blipFill>
        <p:spPr>
          <a:xfrm>
            <a:off x="1744262" y="1699991"/>
            <a:ext cx="8703476" cy="5037137"/>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id="1015" name="Google Shape;1015;p103"/>
          <p:cNvPicPr preferRelativeResize="0"/>
          <p:nvPr/>
        </p:nvPicPr>
        <p:blipFill rotWithShape="1">
          <a:blip r:embed="rId3">
            <a:alphaModFix/>
          </a:blip>
          <a:srcRect b="0" l="0" r="0" t="60663"/>
          <a:stretch/>
        </p:blipFill>
        <p:spPr>
          <a:xfrm>
            <a:off x="1" y="3432432"/>
            <a:ext cx="12191999" cy="3425600"/>
          </a:xfrm>
          <a:prstGeom prst="rect">
            <a:avLst/>
          </a:prstGeom>
          <a:noFill/>
          <a:ln>
            <a:noFill/>
          </a:ln>
        </p:spPr>
      </p:pic>
      <p:sp>
        <p:nvSpPr>
          <p:cNvPr id="1016" name="Google Shape;1016;p103"/>
          <p:cNvSpPr/>
          <p:nvPr/>
        </p:nvSpPr>
        <p:spPr>
          <a:xfrm>
            <a:off x="0" y="0"/>
            <a:ext cx="12192000" cy="3430000"/>
          </a:xfrm>
          <a:prstGeom prst="rect">
            <a:avLst/>
          </a:prstGeom>
          <a:solidFill>
            <a:srgbClr val="C6DAF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17" name="Google Shape;1017;p103"/>
          <p:cNvSpPr/>
          <p:nvPr/>
        </p:nvSpPr>
        <p:spPr>
          <a:xfrm rot="-156123">
            <a:off x="2871789" y="1524873"/>
            <a:ext cx="6061851" cy="4281616"/>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18" name="Google Shape;1018;p103"/>
          <p:cNvSpPr/>
          <p:nvPr/>
        </p:nvSpPr>
        <p:spPr>
          <a:xfrm>
            <a:off x="3074949" y="1321716"/>
            <a:ext cx="6062000" cy="42816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019" name="Google Shape;1019;p103"/>
          <p:cNvGrpSpPr/>
          <p:nvPr/>
        </p:nvGrpSpPr>
        <p:grpSpPr>
          <a:xfrm rot="-468310">
            <a:off x="2928026" y="1089074"/>
            <a:ext cx="6335964" cy="4679847"/>
            <a:chOff x="2163483" y="1008752"/>
            <a:chExt cx="4752144" cy="3510011"/>
          </a:xfrm>
        </p:grpSpPr>
        <p:sp>
          <p:nvSpPr>
            <p:cNvPr id="1020" name="Google Shape;1020;p103"/>
            <p:cNvSpPr/>
            <p:nvPr/>
          </p:nvSpPr>
          <p:spPr>
            <a:xfrm rot="231561">
              <a:off x="2266400" y="1158111"/>
              <a:ext cx="4546310" cy="3211293"/>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21" name="Google Shape;1021;p103"/>
            <p:cNvSpPr txBox="1"/>
            <p:nvPr/>
          </p:nvSpPr>
          <p:spPr>
            <a:xfrm rot="243112">
              <a:off x="2577042" y="1264600"/>
              <a:ext cx="2649322" cy="1279391"/>
            </a:xfrm>
            <a:prstGeom prst="rect">
              <a:avLst/>
            </a:prstGeom>
            <a:noFill/>
            <a:ln>
              <a:noFill/>
            </a:ln>
          </p:spPr>
          <p:txBody>
            <a:bodyPr anchorCtr="0" anchor="b"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434343"/>
                  </a:solidFill>
                  <a:latin typeface="Lato"/>
                  <a:ea typeface="Lato"/>
                  <a:cs typeface="Lato"/>
                  <a:sym typeface="Lato"/>
                </a:rPr>
                <a:t>CLIMATE ACTION</a:t>
              </a:r>
              <a:endParaRPr b="0" i="0" sz="4000" u="none" cap="none" strike="noStrike">
                <a:solidFill>
                  <a:srgbClr val="434343"/>
                </a:solidFill>
                <a:latin typeface="Lato"/>
                <a:ea typeface="Lato"/>
                <a:cs typeface="Lato"/>
                <a:sym typeface="Lato"/>
              </a:endParaRPr>
            </a:p>
          </p:txBody>
        </p:sp>
        <p:sp>
          <p:nvSpPr>
            <p:cNvPr id="1022" name="Google Shape;1022;p103"/>
            <p:cNvSpPr txBox="1"/>
            <p:nvPr/>
          </p:nvSpPr>
          <p:spPr>
            <a:xfrm rot="243109">
              <a:off x="2511709" y="2599796"/>
              <a:ext cx="3876389" cy="638488"/>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999999"/>
                  </a:solidFill>
                  <a:latin typeface="Lato"/>
                  <a:ea typeface="Lato"/>
                  <a:cs typeface="Lato"/>
                  <a:sym typeface="Lato"/>
                </a:rPr>
                <a:t>Thinking about Points of Intervention for change </a:t>
              </a:r>
              <a:endParaRPr b="0" i="0" sz="1600" u="none" cap="none" strike="noStrike">
                <a:solidFill>
                  <a:srgbClr val="999999"/>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999999"/>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999999"/>
                  </a:solidFill>
                  <a:latin typeface="Lato"/>
                  <a:ea typeface="Lato"/>
                  <a:cs typeface="Lato"/>
                  <a:sym typeface="Lato"/>
                </a:rPr>
                <a:t>MATCH THE ACTION TO THE STAGE OF PRODUCTION</a:t>
              </a:r>
              <a:br>
                <a:rPr b="0" i="0" lang="en-US" sz="1600" u="none" cap="none" strike="noStrike">
                  <a:solidFill>
                    <a:srgbClr val="999999"/>
                  </a:solidFill>
                  <a:latin typeface="Lato"/>
                  <a:ea typeface="Lato"/>
                  <a:cs typeface="Lato"/>
                  <a:sym typeface="Lato"/>
                </a:rPr>
              </a:br>
              <a:br>
                <a:rPr b="0" i="0" lang="en-US" sz="1600" u="none" cap="none" strike="noStrike">
                  <a:solidFill>
                    <a:srgbClr val="999999"/>
                  </a:solidFill>
                  <a:latin typeface="Lato"/>
                  <a:ea typeface="Lato"/>
                  <a:cs typeface="Lato"/>
                  <a:sym typeface="Lato"/>
                </a:rPr>
              </a:br>
              <a:r>
                <a:rPr b="0" i="0" lang="en-US" sz="1600" u="none" cap="none" strike="noStrike">
                  <a:solidFill>
                    <a:srgbClr val="999999"/>
                  </a:solidFill>
                  <a:latin typeface="Lato"/>
                  <a:ea typeface="Lato"/>
                  <a:cs typeface="Lato"/>
                  <a:sym typeface="Lato"/>
                </a:rPr>
                <a:t>WAS THIS AN EFFECTIVE ACTION, IN YOUR OPINION?  WHY? </a:t>
              </a:r>
              <a:br>
                <a:rPr b="0" i="0" lang="en-US" sz="1600" u="none" cap="none" strike="noStrike">
                  <a:solidFill>
                    <a:srgbClr val="999999"/>
                  </a:solidFill>
                  <a:latin typeface="Lato"/>
                  <a:ea typeface="Lato"/>
                  <a:cs typeface="Lato"/>
                  <a:sym typeface="Lato"/>
                </a:rPr>
              </a:br>
              <a:endParaRPr b="0" i="0" sz="1600" u="none" cap="none" strike="noStrike">
                <a:solidFill>
                  <a:srgbClr val="999999"/>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999999"/>
                  </a:solidFill>
                  <a:latin typeface="Lato"/>
                  <a:ea typeface="Lato"/>
                  <a:cs typeface="Lato"/>
                  <a:sym typeface="Lato"/>
                </a:rPr>
                <a:t> </a:t>
              </a:r>
              <a:endParaRPr b="0" i="0" sz="1600" u="none" cap="none" strike="noStrike">
                <a:solidFill>
                  <a:srgbClr val="999999"/>
                </a:solidFill>
                <a:latin typeface="Lato"/>
                <a:ea typeface="Lato"/>
                <a:cs typeface="Lato"/>
                <a:sym typeface="Lato"/>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id="1027" name="Google Shape;1027;p104"/>
          <p:cNvPicPr preferRelativeResize="0"/>
          <p:nvPr/>
        </p:nvPicPr>
        <p:blipFill rotWithShape="1">
          <a:blip r:embed="rId3">
            <a:alphaModFix/>
          </a:blip>
          <a:srcRect b="0" l="0" r="0" t="0"/>
          <a:stretch/>
        </p:blipFill>
        <p:spPr>
          <a:xfrm>
            <a:off x="116534" y="2749234"/>
            <a:ext cx="11785599" cy="3339869"/>
          </a:xfrm>
          <a:prstGeom prst="rect">
            <a:avLst/>
          </a:prstGeom>
          <a:noFill/>
          <a:ln>
            <a:noFill/>
          </a:ln>
        </p:spPr>
      </p:pic>
      <p:pic>
        <p:nvPicPr>
          <p:cNvPr id="1028" name="Google Shape;1028;p104"/>
          <p:cNvPicPr preferRelativeResize="0"/>
          <p:nvPr/>
        </p:nvPicPr>
        <p:blipFill rotWithShape="1">
          <a:blip r:embed="rId4">
            <a:alphaModFix/>
          </a:blip>
          <a:srcRect b="0" l="0" r="0" t="0"/>
          <a:stretch/>
        </p:blipFill>
        <p:spPr>
          <a:xfrm>
            <a:off x="762801" y="881900"/>
            <a:ext cx="2690332" cy="1479933"/>
          </a:xfrm>
          <a:prstGeom prst="rect">
            <a:avLst/>
          </a:prstGeom>
          <a:noFill/>
          <a:ln>
            <a:noFill/>
          </a:ln>
        </p:spPr>
      </p:pic>
      <p:pic>
        <p:nvPicPr>
          <p:cNvPr id="1029" name="Google Shape;1029;p104"/>
          <p:cNvPicPr preferRelativeResize="0"/>
          <p:nvPr/>
        </p:nvPicPr>
        <p:blipFill rotWithShape="1">
          <a:blip r:embed="rId5">
            <a:alphaModFix/>
          </a:blip>
          <a:srcRect b="0" l="0" r="0" t="0"/>
          <a:stretch/>
        </p:blipFill>
        <p:spPr>
          <a:xfrm>
            <a:off x="3656334" y="680201"/>
            <a:ext cx="1838733" cy="1865833"/>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id="1034" name="Google Shape;1034;p105"/>
          <p:cNvPicPr preferRelativeResize="0"/>
          <p:nvPr/>
        </p:nvPicPr>
        <p:blipFill rotWithShape="1">
          <a:blip r:embed="rId3">
            <a:alphaModFix/>
          </a:blip>
          <a:srcRect b="0" l="0" r="0" t="60663"/>
          <a:stretch/>
        </p:blipFill>
        <p:spPr>
          <a:xfrm>
            <a:off x="1" y="3432432"/>
            <a:ext cx="12191999" cy="3425600"/>
          </a:xfrm>
          <a:prstGeom prst="rect">
            <a:avLst/>
          </a:prstGeom>
          <a:noFill/>
          <a:ln>
            <a:noFill/>
          </a:ln>
        </p:spPr>
      </p:pic>
      <p:sp>
        <p:nvSpPr>
          <p:cNvPr id="1035" name="Google Shape;1035;p105"/>
          <p:cNvSpPr/>
          <p:nvPr/>
        </p:nvSpPr>
        <p:spPr>
          <a:xfrm>
            <a:off x="0" y="0"/>
            <a:ext cx="12192000" cy="3425700"/>
          </a:xfrm>
          <a:prstGeom prst="rect">
            <a:avLst/>
          </a:pr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36" name="Google Shape;1036;p105"/>
          <p:cNvSpPr txBox="1"/>
          <p:nvPr/>
        </p:nvSpPr>
        <p:spPr>
          <a:xfrm>
            <a:off x="5102733" y="2114167"/>
            <a:ext cx="3758400" cy="438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37" name="Google Shape;1037;p105"/>
          <p:cNvSpPr txBox="1"/>
          <p:nvPr/>
        </p:nvSpPr>
        <p:spPr>
          <a:xfrm rot="-154">
            <a:off x="232350" y="495150"/>
            <a:ext cx="6695400" cy="5592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dk2"/>
                </a:solidFill>
                <a:latin typeface="Calibri"/>
                <a:ea typeface="Calibri"/>
                <a:cs typeface="Calibri"/>
                <a:sym typeface="Calibri"/>
              </a:rPr>
            </a:br>
            <a:br>
              <a:rPr b="0" i="0" lang="en-US" sz="1333" u="none" cap="none" strike="noStrike">
                <a:solidFill>
                  <a:schemeClr val="dk2"/>
                </a:solidFill>
                <a:latin typeface="Calibri"/>
                <a:ea typeface="Calibri"/>
                <a:cs typeface="Calibri"/>
                <a:sym typeface="Calibri"/>
              </a:rPr>
            </a:br>
            <a:r>
              <a:rPr b="1" i="0" lang="en-US" sz="2200" u="none" cap="none" strike="noStrike">
                <a:solidFill>
                  <a:schemeClr val="dk2"/>
                </a:solidFill>
                <a:latin typeface="Calibri"/>
                <a:ea typeface="Calibri"/>
                <a:cs typeface="Calibri"/>
                <a:sym typeface="Calibri"/>
              </a:rPr>
              <a:t>Consider these actions to protect the ozone layer</a:t>
            </a:r>
            <a:r>
              <a:rPr b="1" lang="en-US" sz="2200">
                <a:solidFill>
                  <a:schemeClr val="dk2"/>
                </a:solidFill>
                <a:latin typeface="Calibri"/>
                <a:ea typeface="Calibri"/>
                <a:cs typeface="Calibri"/>
                <a:sym typeface="Calibri"/>
              </a:rPr>
              <a:t>.</a:t>
            </a:r>
            <a:br>
              <a:rPr b="1" i="0" lang="en-US" sz="2200" u="none" cap="none" strike="noStrike">
                <a:solidFill>
                  <a:schemeClr val="dk2"/>
                </a:solidFill>
                <a:latin typeface="Calibri"/>
                <a:ea typeface="Calibri"/>
                <a:cs typeface="Calibri"/>
                <a:sym typeface="Calibri"/>
              </a:rPr>
            </a:br>
            <a:r>
              <a:rPr b="1" i="0" lang="en-US" sz="2200" u="none" cap="none" strike="noStrike">
                <a:solidFill>
                  <a:schemeClr val="dk2"/>
                </a:solidFill>
                <a:latin typeface="Calibri"/>
                <a:ea typeface="Calibri"/>
                <a:cs typeface="Calibri"/>
                <a:sym typeface="Calibri"/>
              </a:rPr>
              <a:t>What point of intervention is this action located in? </a:t>
            </a:r>
            <a:br>
              <a:rPr b="1" i="0" lang="en-US" sz="2200" u="none" cap="none" strike="noStrike">
                <a:solidFill>
                  <a:schemeClr val="dk2"/>
                </a:solidFill>
                <a:latin typeface="Calibri"/>
                <a:ea typeface="Calibri"/>
                <a:cs typeface="Calibri"/>
                <a:sym typeface="Calibri"/>
              </a:rPr>
            </a:br>
            <a:r>
              <a:rPr b="1" i="0" lang="en-US" sz="2200" u="none" cap="none" strike="noStrike">
                <a:solidFill>
                  <a:schemeClr val="dk2"/>
                </a:solidFill>
                <a:latin typeface="Calibri"/>
                <a:ea typeface="Calibri"/>
                <a:cs typeface="Calibri"/>
                <a:sym typeface="Calibri"/>
              </a:rPr>
              <a:t>Which actions are the most effective? Why? </a:t>
            </a:r>
            <a:br>
              <a:rPr b="1" i="0" lang="en-US" sz="1800" u="none" cap="none" strike="noStrike">
                <a:solidFill>
                  <a:schemeClr val="dk2"/>
                </a:solidFill>
                <a:latin typeface="Calibri"/>
                <a:ea typeface="Calibri"/>
                <a:cs typeface="Calibri"/>
                <a:sym typeface="Calibri"/>
              </a:rPr>
            </a:br>
            <a:endParaRPr b="1" i="0" sz="1800" u="none" cap="none" strike="noStrike">
              <a:solidFill>
                <a:schemeClr val="dk2"/>
              </a:solidFill>
              <a:latin typeface="Calibri"/>
              <a:ea typeface="Calibri"/>
              <a:cs typeface="Calibri"/>
              <a:sym typeface="Calibri"/>
            </a:endParaRPr>
          </a:p>
          <a:p>
            <a:pPr indent="-442373" lvl="0" marL="609585" marR="0" rtl="0" algn="l">
              <a:lnSpc>
                <a:spcPct val="100000"/>
              </a:lnSpc>
              <a:spcBef>
                <a:spcPts val="0"/>
              </a:spcBef>
              <a:spcAft>
                <a:spcPts val="0"/>
              </a:spcAft>
              <a:buClr>
                <a:schemeClr val="dk2"/>
              </a:buClr>
              <a:buSzPts val="1700"/>
              <a:buFont typeface="Calibri"/>
              <a:buChar char="●"/>
            </a:pPr>
            <a:r>
              <a:rPr b="1" i="0" lang="en-US" sz="1700" u="none" cap="none" strike="noStrike">
                <a:solidFill>
                  <a:schemeClr val="dk2"/>
                </a:solidFill>
                <a:latin typeface="Calibri"/>
                <a:ea typeface="Calibri"/>
                <a:cs typeface="Calibri"/>
                <a:sym typeface="Calibri"/>
              </a:rPr>
              <a:t>Individual consumers stop using products containing CFCs</a:t>
            </a:r>
            <a:br>
              <a:rPr b="1" i="0" lang="en-US" sz="1700" u="none" cap="none" strike="noStrike">
                <a:solidFill>
                  <a:schemeClr val="dk2"/>
                </a:solidFill>
                <a:latin typeface="Calibri"/>
                <a:ea typeface="Calibri"/>
                <a:cs typeface="Calibri"/>
                <a:sym typeface="Calibri"/>
              </a:rPr>
            </a:br>
            <a:endParaRPr b="1" i="0" sz="1700" u="none" cap="none" strike="noStrike">
              <a:solidFill>
                <a:schemeClr val="dk2"/>
              </a:solidFill>
              <a:latin typeface="Calibri"/>
              <a:ea typeface="Calibri"/>
              <a:cs typeface="Calibri"/>
              <a:sym typeface="Calibri"/>
            </a:endParaRPr>
          </a:p>
          <a:p>
            <a:pPr indent="-442373" lvl="0" marL="609585" marR="0" rtl="0" algn="l">
              <a:lnSpc>
                <a:spcPct val="100000"/>
              </a:lnSpc>
              <a:spcBef>
                <a:spcPts val="0"/>
              </a:spcBef>
              <a:spcAft>
                <a:spcPts val="0"/>
              </a:spcAft>
              <a:buClr>
                <a:schemeClr val="dk2"/>
              </a:buClr>
              <a:buSzPts val="1700"/>
              <a:buFont typeface="Calibri"/>
              <a:buChar char="●"/>
            </a:pPr>
            <a:r>
              <a:rPr b="1" i="0" lang="en-US" sz="1700" u="none" cap="none" strike="noStrike">
                <a:solidFill>
                  <a:schemeClr val="dk2"/>
                </a:solidFill>
                <a:latin typeface="Calibri"/>
                <a:ea typeface="Calibri"/>
                <a:cs typeface="Calibri"/>
                <a:sym typeface="Calibri"/>
              </a:rPr>
              <a:t>Pressure companies to stop using CFCs in their products </a:t>
            </a:r>
            <a:br>
              <a:rPr b="1" i="0" lang="en-US" sz="1700" u="none" cap="none" strike="noStrike">
                <a:solidFill>
                  <a:schemeClr val="dk2"/>
                </a:solidFill>
                <a:latin typeface="Calibri"/>
                <a:ea typeface="Calibri"/>
                <a:cs typeface="Calibri"/>
                <a:sym typeface="Calibri"/>
              </a:rPr>
            </a:br>
            <a:endParaRPr b="1" i="0" sz="1700" u="none" cap="none" strike="noStrike">
              <a:solidFill>
                <a:schemeClr val="dk2"/>
              </a:solidFill>
              <a:latin typeface="Calibri"/>
              <a:ea typeface="Calibri"/>
              <a:cs typeface="Calibri"/>
              <a:sym typeface="Calibri"/>
            </a:endParaRPr>
          </a:p>
          <a:p>
            <a:pPr indent="-442373" lvl="0" marL="609585" marR="0" rtl="0" algn="l">
              <a:lnSpc>
                <a:spcPct val="100000"/>
              </a:lnSpc>
              <a:spcBef>
                <a:spcPts val="0"/>
              </a:spcBef>
              <a:spcAft>
                <a:spcPts val="0"/>
              </a:spcAft>
              <a:buClr>
                <a:schemeClr val="dk2"/>
              </a:buClr>
              <a:buSzPts val="1700"/>
              <a:buFont typeface="Calibri"/>
              <a:buChar char="●"/>
            </a:pPr>
            <a:r>
              <a:rPr b="1" i="0" lang="en-US" sz="1700" u="none" cap="none" strike="noStrike">
                <a:solidFill>
                  <a:schemeClr val="dk2"/>
                </a:solidFill>
                <a:latin typeface="Calibri"/>
                <a:ea typeface="Calibri"/>
                <a:cs typeface="Calibri"/>
                <a:sym typeface="Calibri"/>
              </a:rPr>
              <a:t>Lobby politicians and campaign for a ban on the use of CFCs here would you place each in the production cycle.</a:t>
            </a:r>
            <a:endParaRPr b="1" i="0" sz="1700" u="none" cap="none" strike="noStrike">
              <a:solidFill>
                <a:schemeClr val="dk2"/>
              </a:solidFill>
              <a:latin typeface="Calibri"/>
              <a:ea typeface="Calibri"/>
              <a:cs typeface="Calibri"/>
              <a:sym typeface="Calibri"/>
            </a:endParaRPr>
          </a:p>
          <a:p>
            <a:pPr indent="0" lvl="0" marL="609585" marR="0" rtl="0" algn="l">
              <a:lnSpc>
                <a:spcPct val="100000"/>
              </a:lnSpc>
              <a:spcBef>
                <a:spcPts val="0"/>
              </a:spcBef>
              <a:spcAft>
                <a:spcPts val="0"/>
              </a:spcAft>
              <a:buClr>
                <a:srgbClr val="000000"/>
              </a:buClr>
              <a:buSzPts val="2400"/>
              <a:buFont typeface="Arial"/>
              <a:buNone/>
            </a:pPr>
            <a:br>
              <a:rPr b="1" i="0" lang="en-US" sz="1700" u="none" cap="none" strike="noStrike">
                <a:solidFill>
                  <a:schemeClr val="dk2"/>
                </a:solidFill>
                <a:latin typeface="Calibri"/>
                <a:ea typeface="Calibri"/>
                <a:cs typeface="Calibri"/>
                <a:sym typeface="Calibri"/>
              </a:rPr>
            </a:br>
            <a:r>
              <a:rPr b="1" i="0" lang="en-US" sz="1700" u="none" cap="none" strike="noStrike">
                <a:solidFill>
                  <a:schemeClr val="dk2"/>
                </a:solidFill>
                <a:latin typeface="Calibri"/>
                <a:ea typeface="Calibri"/>
                <a:cs typeface="Calibri"/>
                <a:sym typeface="Calibri"/>
              </a:rPr>
              <a:t>“Yes, but…” dialogues in pairs. </a:t>
            </a:r>
            <a:br>
              <a:rPr b="1" i="0" lang="en-US" sz="1700" u="none" cap="none" strike="noStrike">
                <a:solidFill>
                  <a:schemeClr val="dk2"/>
                </a:solidFill>
                <a:latin typeface="Calibri"/>
                <a:ea typeface="Calibri"/>
                <a:cs typeface="Calibri"/>
                <a:sym typeface="Calibri"/>
              </a:rPr>
            </a:br>
            <a:r>
              <a:rPr b="1" i="0" lang="en-US" sz="1700" u="none" cap="none" strike="noStrike">
                <a:solidFill>
                  <a:schemeClr val="dk2"/>
                </a:solidFill>
                <a:latin typeface="Calibri"/>
                <a:ea typeface="Calibri"/>
                <a:cs typeface="Calibri"/>
                <a:sym typeface="Calibri"/>
              </a:rPr>
              <a:t>“Points of intervention furthest up the line are the most effective”</a:t>
            </a:r>
            <a:br>
              <a:rPr b="1" i="0" lang="en-US" sz="1700" u="none" cap="none" strike="noStrike">
                <a:solidFill>
                  <a:schemeClr val="dk2"/>
                </a:solidFill>
                <a:latin typeface="Calibri"/>
                <a:ea typeface="Calibri"/>
                <a:cs typeface="Calibri"/>
                <a:sym typeface="Calibri"/>
              </a:rPr>
            </a:br>
            <a:r>
              <a:rPr b="1" i="0" lang="en-US" sz="1700" u="none" cap="none" strike="noStrike">
                <a:solidFill>
                  <a:schemeClr val="dk2"/>
                </a:solidFill>
                <a:latin typeface="Calibri"/>
                <a:ea typeface="Calibri"/>
                <a:cs typeface="Calibri"/>
                <a:sym typeface="Calibri"/>
              </a:rPr>
              <a:t>Debrief: summarise your thoughts on the pros and cons of actions at the various points. </a:t>
            </a:r>
            <a:endParaRPr b="1" i="0" sz="1700" u="none" cap="none" strike="noStrike">
              <a:solidFill>
                <a:schemeClr val="dk2"/>
              </a:solidFill>
              <a:latin typeface="Calibri"/>
              <a:ea typeface="Calibri"/>
              <a:cs typeface="Calibri"/>
              <a:sym typeface="Calibri"/>
            </a:endParaRPr>
          </a:p>
          <a:p>
            <a:pPr indent="0" lvl="0" marL="609585" marR="0" rtl="0" algn="l">
              <a:lnSpc>
                <a:spcPct val="100000"/>
              </a:lnSpc>
              <a:spcBef>
                <a:spcPts val="0"/>
              </a:spcBef>
              <a:spcAft>
                <a:spcPts val="0"/>
              </a:spcAft>
              <a:buClr>
                <a:srgbClr val="000000"/>
              </a:buClr>
              <a:buSzPts val="2400"/>
              <a:buFont typeface="Arial"/>
              <a:buNone/>
            </a:pPr>
            <a:r>
              <a:t/>
            </a:r>
            <a:endParaRPr b="1" i="0" sz="1700" u="none" cap="none" strike="noStrike">
              <a:solidFill>
                <a:schemeClr val="dk2"/>
              </a:solidFill>
              <a:latin typeface="Calibri"/>
              <a:ea typeface="Calibri"/>
              <a:cs typeface="Calibri"/>
              <a:sym typeface="Calibri"/>
            </a:endParaRPr>
          </a:p>
          <a:p>
            <a:pPr indent="0" lvl="0" marL="609585" marR="0" rtl="0" algn="l">
              <a:lnSpc>
                <a:spcPct val="100000"/>
              </a:lnSpc>
              <a:spcBef>
                <a:spcPts val="0"/>
              </a:spcBef>
              <a:spcAft>
                <a:spcPts val="0"/>
              </a:spcAft>
              <a:buClr>
                <a:srgbClr val="000000"/>
              </a:buClr>
              <a:buSzPts val="2400"/>
              <a:buFont typeface="Arial"/>
              <a:buNone/>
            </a:pPr>
            <a:r>
              <a:rPr b="1" i="0" lang="en-US" sz="1700" u="none" cap="none" strike="noStrike">
                <a:solidFill>
                  <a:schemeClr val="dk2"/>
                </a:solidFill>
                <a:latin typeface="Calibri"/>
                <a:ea typeface="Calibri"/>
                <a:cs typeface="Calibri"/>
                <a:sym typeface="Calibri"/>
              </a:rPr>
              <a:t>Follow up with an exploration of the Impact ranking matrix. </a:t>
            </a:r>
            <a:endParaRPr b="1" i="0" sz="1700" u="none" cap="none" strike="noStrike">
              <a:solidFill>
                <a:schemeClr val="dk2"/>
              </a:solidFill>
              <a:latin typeface="Calibri"/>
              <a:ea typeface="Calibri"/>
              <a:cs typeface="Calibri"/>
              <a:sym typeface="Calibri"/>
            </a:endParaRPr>
          </a:p>
        </p:txBody>
      </p:sp>
      <p:pic>
        <p:nvPicPr>
          <p:cNvPr id="1038" name="Google Shape;1038;p105"/>
          <p:cNvPicPr preferRelativeResize="0"/>
          <p:nvPr/>
        </p:nvPicPr>
        <p:blipFill rotWithShape="1">
          <a:blip r:embed="rId4">
            <a:alphaModFix/>
          </a:blip>
          <a:srcRect b="0" l="0" r="0" t="0"/>
          <a:stretch/>
        </p:blipFill>
        <p:spPr>
          <a:xfrm rot="798173">
            <a:off x="8015356" y="1435299"/>
            <a:ext cx="3299987" cy="3398501"/>
          </a:xfrm>
          <a:prstGeom prst="rect">
            <a:avLst/>
          </a:prstGeom>
          <a:solidFill>
            <a:srgbClr val="FFFFFF"/>
          </a:solidFill>
          <a:ln>
            <a:noFill/>
          </a:ln>
          <a:effectLst>
            <a:outerShdw blurRad="228600" rotWithShape="0" algn="tl" dir="5400000" dist="50800">
              <a:srgbClr val="000000">
                <a:alpha val="54117"/>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pic>
        <p:nvPicPr>
          <p:cNvPr id="1043" name="Google Shape;1043;p106"/>
          <p:cNvPicPr preferRelativeResize="0"/>
          <p:nvPr/>
        </p:nvPicPr>
        <p:blipFill rotWithShape="1">
          <a:blip r:embed="rId3">
            <a:alphaModFix/>
          </a:blip>
          <a:srcRect b="0" l="0" r="0" t="60663"/>
          <a:stretch/>
        </p:blipFill>
        <p:spPr>
          <a:xfrm>
            <a:off x="1" y="3681632"/>
            <a:ext cx="12191999" cy="3425600"/>
          </a:xfrm>
          <a:prstGeom prst="rect">
            <a:avLst/>
          </a:prstGeom>
          <a:noFill/>
          <a:ln>
            <a:noFill/>
          </a:ln>
        </p:spPr>
      </p:pic>
      <p:sp>
        <p:nvSpPr>
          <p:cNvPr id="1044" name="Google Shape;1044;p106"/>
          <p:cNvSpPr/>
          <p:nvPr/>
        </p:nvSpPr>
        <p:spPr>
          <a:xfrm>
            <a:off x="0" y="0"/>
            <a:ext cx="12192000" cy="3425600"/>
          </a:xfrm>
          <a:prstGeom prst="rect">
            <a:avLst/>
          </a:prstGeom>
          <a:solidFill>
            <a:srgbClr val="C6DAF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45" name="Google Shape;1045;p106"/>
          <p:cNvSpPr/>
          <p:nvPr/>
        </p:nvSpPr>
        <p:spPr>
          <a:xfrm rot="-253875">
            <a:off x="5790482" y="1764883"/>
            <a:ext cx="5594849" cy="3951175"/>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46" name="Google Shape;1046;p106"/>
          <p:cNvSpPr txBox="1"/>
          <p:nvPr/>
        </p:nvSpPr>
        <p:spPr>
          <a:xfrm>
            <a:off x="5102733" y="2114167"/>
            <a:ext cx="3758400" cy="438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47" name="Google Shape;1047;p106"/>
          <p:cNvSpPr/>
          <p:nvPr/>
        </p:nvSpPr>
        <p:spPr>
          <a:xfrm rot="240567">
            <a:off x="557848" y="1353181"/>
            <a:ext cx="5594893" cy="3951251"/>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48" name="Google Shape;1048;p106"/>
          <p:cNvSpPr txBox="1"/>
          <p:nvPr/>
        </p:nvSpPr>
        <p:spPr>
          <a:xfrm rot="240986">
            <a:off x="1041088" y="1951378"/>
            <a:ext cx="4814224" cy="2618045"/>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267"/>
              <a:buFont typeface="Arial"/>
              <a:buNone/>
            </a:pPr>
            <a:r>
              <a:rPr b="1" i="0" lang="en-US" sz="2267" u="none" cap="none" strike="noStrike">
                <a:solidFill>
                  <a:srgbClr val="434343"/>
                </a:solidFill>
                <a:latin typeface="Calibri"/>
                <a:ea typeface="Calibri"/>
                <a:cs typeface="Calibri"/>
                <a:sym typeface="Calibri"/>
              </a:rPr>
              <a:t>Protect the Ozone Layer </a:t>
            </a:r>
            <a:endParaRPr b="1" i="0" sz="2267" u="none" cap="none" strike="noStrike">
              <a:solidFill>
                <a:srgbClr val="43434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67"/>
              <a:buFont typeface="Arial"/>
              <a:buNone/>
            </a:pPr>
            <a:r>
              <a:rPr b="1" i="0" lang="en-US" sz="2267" u="none" cap="none" strike="noStrike">
                <a:solidFill>
                  <a:srgbClr val="434343"/>
                </a:solidFill>
                <a:latin typeface="Calibri"/>
                <a:ea typeface="Calibri"/>
                <a:cs typeface="Calibri"/>
                <a:sym typeface="Calibri"/>
              </a:rPr>
              <a:t>- Go CFC Free!</a:t>
            </a:r>
            <a:br>
              <a:rPr b="1" i="0" lang="en-US" sz="2267" u="none" cap="none" strike="noStrike">
                <a:solidFill>
                  <a:srgbClr val="434343"/>
                </a:solidFill>
                <a:latin typeface="Calibri"/>
                <a:ea typeface="Calibri"/>
                <a:cs typeface="Calibri"/>
                <a:sym typeface="Calibri"/>
              </a:rPr>
            </a:br>
            <a:r>
              <a:rPr b="0" i="0" lang="en-US" sz="2133" u="none" cap="none" strike="noStrike">
                <a:solidFill>
                  <a:srgbClr val="434343"/>
                </a:solidFill>
                <a:latin typeface="Calibri"/>
                <a:ea typeface="Calibri"/>
                <a:cs typeface="Calibri"/>
                <a:sym typeface="Calibri"/>
              </a:rPr>
              <a:t>A campaign led by Greenpeace and others in the 1980s to end the use of CFCs in aerosols and cooling systems. </a:t>
            </a:r>
            <a:br>
              <a:rPr b="0" i="0" lang="en-US" sz="2133" u="none" cap="none" strike="noStrike">
                <a:solidFill>
                  <a:srgbClr val="434343"/>
                </a:solidFill>
                <a:latin typeface="Calibri"/>
                <a:ea typeface="Calibri"/>
                <a:cs typeface="Calibri"/>
                <a:sym typeface="Calibri"/>
              </a:rPr>
            </a:br>
            <a:br>
              <a:rPr b="0" i="0" lang="en-US" sz="2133" u="none" cap="none" strike="noStrike">
                <a:solidFill>
                  <a:srgbClr val="434343"/>
                </a:solidFill>
                <a:latin typeface="Calibri"/>
                <a:ea typeface="Calibri"/>
                <a:cs typeface="Calibri"/>
                <a:sym typeface="Calibri"/>
              </a:rPr>
            </a:br>
            <a:r>
              <a:rPr b="0" i="0" lang="en-US" sz="2133" u="none" cap="none" strike="noStrike">
                <a:solidFill>
                  <a:srgbClr val="434343"/>
                </a:solidFill>
                <a:latin typeface="Calibri"/>
                <a:ea typeface="Calibri"/>
                <a:cs typeface="Calibri"/>
                <a:sym typeface="Calibri"/>
              </a:rPr>
              <a:t>Public awareness helped to push companies to redesign their products, and led governments to sign an agreement in 1987 phase out CFCs.</a:t>
            </a:r>
            <a:endParaRPr b="0" i="0" sz="2133" u="none" cap="none" strike="noStrike">
              <a:solidFill>
                <a:srgbClr val="434343"/>
              </a:solidFill>
              <a:latin typeface="Calibri"/>
              <a:ea typeface="Calibri"/>
              <a:cs typeface="Calibri"/>
              <a:sym typeface="Calibri"/>
            </a:endParaRPr>
          </a:p>
        </p:txBody>
      </p:sp>
      <p:pic>
        <p:nvPicPr>
          <p:cNvPr id="1049" name="Google Shape;1049;p106"/>
          <p:cNvPicPr preferRelativeResize="0"/>
          <p:nvPr/>
        </p:nvPicPr>
        <p:blipFill rotWithShape="1">
          <a:blip r:embed="rId4">
            <a:alphaModFix/>
          </a:blip>
          <a:srcRect b="0" l="0" r="0" t="0"/>
          <a:stretch/>
        </p:blipFill>
        <p:spPr>
          <a:xfrm rot="-206343">
            <a:off x="6869800" y="1805164"/>
            <a:ext cx="3758400" cy="3870600"/>
          </a:xfrm>
          <a:prstGeom prst="rect">
            <a:avLst/>
          </a:prstGeom>
          <a:solidFill>
            <a:srgbClr val="FFFFFF"/>
          </a:solidFill>
          <a:ln>
            <a:noFill/>
          </a:ln>
          <a:effectLst>
            <a:outerShdw blurRad="228600" rotWithShape="0" algn="tl" dir="5400000" dist="50800">
              <a:srgbClr val="000000">
                <a:alpha val="54117"/>
              </a:srgbClr>
            </a:outerShdw>
          </a:effectLst>
        </p:spPr>
      </p:pic>
      <p:sp>
        <p:nvSpPr>
          <p:cNvPr id="1050" name="Google Shape;1050;p106"/>
          <p:cNvSpPr txBox="1"/>
          <p:nvPr/>
        </p:nvSpPr>
        <p:spPr>
          <a:xfrm>
            <a:off x="576367" y="6093100"/>
            <a:ext cx="8396400" cy="54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Twentieth Century"/>
              <a:ea typeface="Twentieth Century"/>
              <a:cs typeface="Twentieth Century"/>
              <a:sym typeface="Twentieth Century"/>
            </a:endParaRPr>
          </a:p>
        </p:txBody>
      </p:sp>
      <p:sp>
        <p:nvSpPr>
          <p:cNvPr id="1051" name="Google Shape;1051;p106"/>
          <p:cNvSpPr txBox="1"/>
          <p:nvPr/>
        </p:nvSpPr>
        <p:spPr>
          <a:xfrm flipH="1">
            <a:off x="224867" y="6203900"/>
            <a:ext cx="9365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Twentieth Century"/>
                <a:ea typeface="Twentieth Century"/>
                <a:cs typeface="Twentieth Century"/>
                <a:sym typeface="Twentieth Century"/>
              </a:rPr>
              <a:t>www.theguardian.com/environment/2019/jan/20/how-to-stop-the-climate-crisis-six-lessons-from-the-campaign-that-saved-the-ozone</a:t>
            </a:r>
            <a:endParaRPr b="0" i="0" sz="12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pic>
        <p:nvPicPr>
          <p:cNvPr id="1056" name="Google Shape;1056;p107"/>
          <p:cNvPicPr preferRelativeResize="0"/>
          <p:nvPr/>
        </p:nvPicPr>
        <p:blipFill rotWithShape="1">
          <a:blip r:embed="rId3">
            <a:alphaModFix/>
          </a:blip>
          <a:srcRect b="0" l="0" r="0" t="60663"/>
          <a:stretch/>
        </p:blipFill>
        <p:spPr>
          <a:xfrm>
            <a:off x="1" y="3432432"/>
            <a:ext cx="12191999" cy="3425600"/>
          </a:xfrm>
          <a:prstGeom prst="rect">
            <a:avLst/>
          </a:prstGeom>
          <a:noFill/>
          <a:ln>
            <a:noFill/>
          </a:ln>
        </p:spPr>
      </p:pic>
      <p:sp>
        <p:nvSpPr>
          <p:cNvPr id="1057" name="Google Shape;1057;p107"/>
          <p:cNvSpPr/>
          <p:nvPr/>
        </p:nvSpPr>
        <p:spPr>
          <a:xfrm>
            <a:off x="0" y="0"/>
            <a:ext cx="12192000" cy="3425600"/>
          </a:xfrm>
          <a:prstGeom prst="rect">
            <a:avLst/>
          </a:pr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58" name="Google Shape;1058;p107"/>
          <p:cNvSpPr/>
          <p:nvPr/>
        </p:nvSpPr>
        <p:spPr>
          <a:xfrm rot="271613">
            <a:off x="5790530" y="1764949"/>
            <a:ext cx="5595055" cy="3951107"/>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59" name="Google Shape;1059;p107"/>
          <p:cNvSpPr txBox="1"/>
          <p:nvPr/>
        </p:nvSpPr>
        <p:spPr>
          <a:xfrm>
            <a:off x="5102733" y="2114167"/>
            <a:ext cx="3758400" cy="438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60" name="Google Shape;1060;p107"/>
          <p:cNvSpPr/>
          <p:nvPr/>
        </p:nvSpPr>
        <p:spPr>
          <a:xfrm rot="-496704">
            <a:off x="255453" y="1392724"/>
            <a:ext cx="5595100" cy="3951213"/>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61" name="Google Shape;1061;p107"/>
          <p:cNvSpPr txBox="1"/>
          <p:nvPr/>
        </p:nvSpPr>
        <p:spPr>
          <a:xfrm rot="-529527">
            <a:off x="405737" y="1946906"/>
            <a:ext cx="5076100" cy="2842833"/>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267"/>
              <a:buFont typeface="Arial"/>
              <a:buNone/>
            </a:pPr>
            <a:r>
              <a:rPr b="1" i="0" lang="en-US" sz="2267" u="none" cap="none" strike="noStrike">
                <a:solidFill>
                  <a:srgbClr val="434343"/>
                </a:solidFill>
                <a:latin typeface="Calibri"/>
                <a:ea typeface="Calibri"/>
                <a:cs typeface="Calibri"/>
                <a:sym typeface="Calibri"/>
              </a:rPr>
              <a:t>Litter &amp; Waste Monitors</a:t>
            </a:r>
            <a:br>
              <a:rPr b="1" i="0" lang="en-US" sz="2267" u="none" cap="none" strike="noStrike">
                <a:solidFill>
                  <a:srgbClr val="434343"/>
                </a:solidFill>
                <a:latin typeface="Calibri"/>
                <a:ea typeface="Calibri"/>
                <a:cs typeface="Calibri"/>
                <a:sym typeface="Calibri"/>
              </a:rPr>
            </a:br>
            <a:r>
              <a:rPr b="1" i="0" lang="en-US" sz="2267" u="none" cap="none" strike="noStrike">
                <a:solidFill>
                  <a:srgbClr val="434343"/>
                </a:solidFill>
                <a:latin typeface="Calibri"/>
                <a:ea typeface="Calibri"/>
                <a:cs typeface="Calibri"/>
                <a:sym typeface="Calibri"/>
              </a:rPr>
              <a:t>Students and teachers on Green Schools committees carry out a range of actions to educate, promote, and monitor proper sorting of waste and recycling in their classrooms, schools and wider communities.</a:t>
            </a:r>
            <a:r>
              <a:rPr b="0" i="0" lang="en-US" sz="2267" u="none" cap="none" strike="noStrike">
                <a:solidFill>
                  <a:srgbClr val="434343"/>
                </a:solidFill>
                <a:latin typeface="Calibri"/>
                <a:ea typeface="Calibri"/>
                <a:cs typeface="Calibri"/>
                <a:sym typeface="Calibri"/>
              </a:rPr>
              <a:t> </a:t>
            </a:r>
            <a:endParaRPr b="0" i="0" sz="2267" u="none" cap="none" strike="noStrike">
              <a:solidFill>
                <a:srgbClr val="434343"/>
              </a:solidFill>
              <a:latin typeface="Calibri"/>
              <a:ea typeface="Calibri"/>
              <a:cs typeface="Calibri"/>
              <a:sym typeface="Calibri"/>
            </a:endParaRPr>
          </a:p>
        </p:txBody>
      </p:sp>
      <p:pic>
        <p:nvPicPr>
          <p:cNvPr id="1062" name="Google Shape;1062;p107"/>
          <p:cNvPicPr preferRelativeResize="0"/>
          <p:nvPr/>
        </p:nvPicPr>
        <p:blipFill rotWithShape="1">
          <a:blip r:embed="rId4">
            <a:alphaModFix/>
          </a:blip>
          <a:srcRect b="0" l="0" r="0" t="0"/>
          <a:stretch/>
        </p:blipFill>
        <p:spPr>
          <a:xfrm rot="249249">
            <a:off x="5501716" y="2025193"/>
            <a:ext cx="5602841" cy="3545647"/>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08"/>
          <p:cNvSpPr/>
          <p:nvPr/>
        </p:nvSpPr>
        <p:spPr>
          <a:xfrm>
            <a:off x="0" y="0"/>
            <a:ext cx="12192000" cy="3425600"/>
          </a:xfrm>
          <a:prstGeom prst="rect">
            <a:avLst/>
          </a:prstGeom>
          <a:solidFill>
            <a:srgbClr val="FADA8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068" name="Google Shape;1068;p108"/>
          <p:cNvGrpSpPr/>
          <p:nvPr/>
        </p:nvGrpSpPr>
        <p:grpSpPr>
          <a:xfrm rot="-5812516">
            <a:off x="350899" y="1168491"/>
            <a:ext cx="5603765" cy="4448055"/>
            <a:chOff x="2474075" y="1158675"/>
            <a:chExt cx="4196100" cy="3282300"/>
          </a:xfrm>
        </p:grpSpPr>
        <p:sp>
          <p:nvSpPr>
            <p:cNvPr id="1069" name="Google Shape;1069;p108"/>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70" name="Google Shape;1070;p108"/>
            <p:cNvSpPr txBox="1"/>
            <p:nvPr/>
          </p:nvSpPr>
          <p:spPr>
            <a:xfrm rot="366">
              <a:off x="3162755" y="3864839"/>
              <a:ext cx="2818500" cy="5577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434343"/>
                </a:solidFill>
                <a:latin typeface="Lato"/>
                <a:ea typeface="Lato"/>
                <a:cs typeface="Lato"/>
                <a:sym typeface="Lato"/>
              </a:endParaRPr>
            </a:p>
          </p:txBody>
        </p:sp>
      </p:grpSp>
      <p:sp>
        <p:nvSpPr>
          <p:cNvPr id="1071" name="Google Shape;1071;p108"/>
          <p:cNvSpPr/>
          <p:nvPr/>
        </p:nvSpPr>
        <p:spPr>
          <a:xfrm rot="-247956">
            <a:off x="6191428" y="894193"/>
            <a:ext cx="5594947" cy="4376593"/>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ctr">
              <a:lnSpc>
                <a:spcPct val="115000"/>
              </a:lnSpc>
              <a:spcBef>
                <a:spcPts val="0"/>
              </a:spcBef>
              <a:spcAft>
                <a:spcPts val="1600"/>
              </a:spcAft>
              <a:buClr>
                <a:srgbClr val="000000"/>
              </a:buClr>
              <a:buSzPts val="2533"/>
              <a:buFont typeface="Arial"/>
              <a:buNone/>
            </a:pPr>
            <a:r>
              <a:rPr b="1" i="0" lang="en-US" sz="2533" u="none" cap="none" strike="noStrike">
                <a:solidFill>
                  <a:srgbClr val="454545"/>
                </a:solidFill>
                <a:highlight>
                  <a:srgbClr val="FFFFFF"/>
                </a:highlight>
                <a:latin typeface="Calibri"/>
                <a:ea typeface="Calibri"/>
                <a:cs typeface="Calibri"/>
                <a:sym typeface="Calibri"/>
              </a:rPr>
              <a:t>Students at UCC campaigned successfully for and end to single use plastics on campus.</a:t>
            </a:r>
            <a:br>
              <a:rPr b="1" i="0" lang="en-US" sz="2533" u="none" cap="none" strike="noStrike">
                <a:solidFill>
                  <a:srgbClr val="454545"/>
                </a:solidFill>
                <a:highlight>
                  <a:srgbClr val="FFFFFF"/>
                </a:highlight>
                <a:latin typeface="Calibri"/>
                <a:ea typeface="Calibri"/>
                <a:cs typeface="Calibri"/>
                <a:sym typeface="Calibri"/>
              </a:rPr>
            </a:br>
            <a:br>
              <a:rPr b="1" i="0" lang="en-US" sz="2533" u="none" cap="none" strike="noStrike">
                <a:solidFill>
                  <a:srgbClr val="454545"/>
                </a:solidFill>
                <a:highlight>
                  <a:srgbClr val="FFFFFF"/>
                </a:highlight>
                <a:latin typeface="Calibri"/>
                <a:ea typeface="Calibri"/>
                <a:cs typeface="Calibri"/>
                <a:sym typeface="Calibri"/>
              </a:rPr>
            </a:br>
            <a:r>
              <a:rPr b="1" i="0" lang="en-US" sz="2533" u="none" cap="none" strike="noStrike">
                <a:solidFill>
                  <a:srgbClr val="454545"/>
                </a:solidFill>
                <a:highlight>
                  <a:srgbClr val="FFFFFF"/>
                </a:highlight>
                <a:latin typeface="Calibri"/>
                <a:ea typeface="Calibri"/>
                <a:cs typeface="Calibri"/>
                <a:sym typeface="Calibri"/>
              </a:rPr>
              <a:t>Since January 2023 the canteen, cafes, and vending machines and shop no longer stock single use plastics, saving an estimated 1 million coffee cups from landfill within a year.</a:t>
            </a:r>
            <a:endParaRPr b="1" i="0" sz="2533" u="none" cap="none" strike="noStrike">
              <a:solidFill>
                <a:srgbClr val="454545"/>
              </a:solidFill>
              <a:highlight>
                <a:srgbClr val="FFFFFF"/>
              </a:highlight>
              <a:latin typeface="Calibri"/>
              <a:ea typeface="Calibri"/>
              <a:cs typeface="Calibri"/>
              <a:sym typeface="Calibri"/>
            </a:endParaRPr>
          </a:p>
        </p:txBody>
      </p:sp>
      <p:pic>
        <p:nvPicPr>
          <p:cNvPr id="1072" name="Google Shape;1072;p108"/>
          <p:cNvPicPr preferRelativeResize="0"/>
          <p:nvPr/>
        </p:nvPicPr>
        <p:blipFill rotWithShape="1">
          <a:blip r:embed="rId3">
            <a:alphaModFix/>
          </a:blip>
          <a:srcRect b="0" l="0" r="0" t="0"/>
          <a:stretch/>
        </p:blipFill>
        <p:spPr>
          <a:xfrm rot="-454620">
            <a:off x="1260791" y="714547"/>
            <a:ext cx="3584517" cy="4735903"/>
          </a:xfrm>
          <a:prstGeom prst="rect">
            <a:avLst/>
          </a:prstGeom>
          <a:noFill/>
          <a:ln>
            <a:noFill/>
          </a:ln>
        </p:spPr>
      </p:pic>
      <p:sp>
        <p:nvSpPr>
          <p:cNvPr id="1073" name="Google Shape;1073;p108"/>
          <p:cNvSpPr txBox="1"/>
          <p:nvPr/>
        </p:nvSpPr>
        <p:spPr>
          <a:xfrm>
            <a:off x="5776767" y="6168933"/>
            <a:ext cx="5991200" cy="433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rPr b="0" i="0" lang="en-US" sz="1333" u="none" cap="none" strike="noStrike">
                <a:solidFill>
                  <a:schemeClr val="dk2"/>
                </a:solidFill>
                <a:latin typeface="Twentieth Century"/>
                <a:ea typeface="Twentieth Century"/>
                <a:cs typeface="Twentieth Century"/>
                <a:sym typeface="Twentieth Century"/>
              </a:rPr>
              <a:t>www.ucc.ie/en/news/2023/ucc-saves-1-million-plastic-cups-from-landfill.html</a:t>
            </a:r>
            <a:endParaRPr b="0" i="0" sz="1333" u="none" cap="none" strike="noStrike">
              <a:solidFill>
                <a:schemeClr val="dk2"/>
              </a:solidFill>
              <a:latin typeface="Twentieth Century"/>
              <a:ea typeface="Twentieth Century"/>
              <a:cs typeface="Twentieth Century"/>
              <a:sym typeface="Twentieth Century"/>
            </a:endParaRPr>
          </a:p>
        </p:txBody>
      </p:sp>
      <p:sp>
        <p:nvSpPr>
          <p:cNvPr id="1074" name="Google Shape;1074;p108"/>
          <p:cNvSpPr txBox="1"/>
          <p:nvPr/>
        </p:nvSpPr>
        <p:spPr>
          <a:xfrm rot="-473479">
            <a:off x="1597311" y="5453908"/>
            <a:ext cx="3542749" cy="270965"/>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2"/>
                </a:solidFill>
                <a:latin typeface="Twentieth Century"/>
                <a:ea typeface="Twentieth Century"/>
                <a:cs typeface="Twentieth Century"/>
                <a:sym typeface="Twentieth Century"/>
              </a:rPr>
              <a:t>Plastic-free UCC</a:t>
            </a:r>
            <a:endParaRPr b="1" i="0" sz="2400" u="none" cap="none" strike="noStrike">
              <a:solidFill>
                <a:schemeClr val="dk2"/>
              </a:solidFill>
              <a:latin typeface="Twentieth Century"/>
              <a:ea typeface="Twentieth Century"/>
              <a:cs typeface="Twentieth Century"/>
              <a:sym typeface="Twentieth Century"/>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09"/>
          <p:cNvSpPr/>
          <p:nvPr/>
        </p:nvSpPr>
        <p:spPr>
          <a:xfrm>
            <a:off x="0" y="0"/>
            <a:ext cx="12192000" cy="3425600"/>
          </a:xfrm>
          <a:prstGeom prst="rect">
            <a:avLst/>
          </a:prstGeom>
          <a:solidFill>
            <a:srgbClr val="DD7E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080" name="Google Shape;1080;p109"/>
          <p:cNvGrpSpPr/>
          <p:nvPr/>
        </p:nvGrpSpPr>
        <p:grpSpPr>
          <a:xfrm rot="237397">
            <a:off x="356971" y="1240833"/>
            <a:ext cx="5594707" cy="4376327"/>
            <a:chOff x="2474075" y="1158675"/>
            <a:chExt cx="4196100" cy="3282300"/>
          </a:xfrm>
        </p:grpSpPr>
        <p:sp>
          <p:nvSpPr>
            <p:cNvPr id="1081" name="Google Shape;1081;p109"/>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82" name="Google Shape;1082;p109"/>
            <p:cNvSpPr txBox="1"/>
            <p:nvPr/>
          </p:nvSpPr>
          <p:spPr>
            <a:xfrm rot="366">
              <a:off x="3162755" y="3864839"/>
              <a:ext cx="2818500" cy="5577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34343"/>
                  </a:solidFill>
                  <a:latin typeface="Lato"/>
                  <a:ea typeface="Lato"/>
                  <a:cs typeface="Lato"/>
                  <a:sym typeface="Lato"/>
                </a:rPr>
                <a:t>‘What’s Up With The Cup’ </a:t>
              </a:r>
              <a:endParaRPr b="1" i="0" sz="2400" u="none" cap="none" strike="noStrike">
                <a:solidFill>
                  <a:srgbClr val="434343"/>
                </a:solidFill>
                <a:latin typeface="Lato"/>
                <a:ea typeface="Lato"/>
                <a:cs typeface="Lato"/>
                <a:sym typeface="Lato"/>
              </a:endParaRPr>
            </a:p>
          </p:txBody>
        </p:sp>
      </p:grpSp>
      <p:pic>
        <p:nvPicPr>
          <p:cNvPr id="1083" name="Google Shape;1083;p109"/>
          <p:cNvPicPr preferRelativeResize="0"/>
          <p:nvPr/>
        </p:nvPicPr>
        <p:blipFill rotWithShape="1">
          <a:blip r:embed="rId3">
            <a:alphaModFix/>
          </a:blip>
          <a:srcRect b="0" l="0" r="0" t="0"/>
          <a:stretch/>
        </p:blipFill>
        <p:spPr>
          <a:xfrm rot="230458">
            <a:off x="822835" y="1676002"/>
            <a:ext cx="5031336" cy="3354233"/>
          </a:xfrm>
          <a:prstGeom prst="rect">
            <a:avLst/>
          </a:prstGeom>
          <a:noFill/>
          <a:ln>
            <a:noFill/>
          </a:ln>
        </p:spPr>
      </p:pic>
      <p:sp>
        <p:nvSpPr>
          <p:cNvPr id="1084" name="Google Shape;1084;p109"/>
          <p:cNvSpPr/>
          <p:nvPr/>
        </p:nvSpPr>
        <p:spPr>
          <a:xfrm rot="-247956">
            <a:off x="6191428" y="894193"/>
            <a:ext cx="5594947" cy="4376593"/>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2533"/>
              <a:buFont typeface="Arial"/>
              <a:buNone/>
            </a:pPr>
            <a:r>
              <a:rPr b="1" i="0" lang="en-US" sz="2533" u="none" cap="none" strike="noStrike">
                <a:solidFill>
                  <a:srgbClr val="454545"/>
                </a:solidFill>
                <a:highlight>
                  <a:srgbClr val="FFFFFF"/>
                </a:highlight>
                <a:latin typeface="Calibri"/>
                <a:ea typeface="Calibri"/>
                <a:cs typeface="Calibri"/>
                <a:sym typeface="Calibri"/>
              </a:rPr>
              <a:t>TY students at Kinsale Community School, partnered with Transition Town Kinsale, to launch a reusable cup deposit scheme to tackle single-use plastics in the school and wider community.</a:t>
            </a:r>
            <a:endParaRPr b="1" i="0" sz="2533" u="none" cap="none" strike="noStrike">
              <a:solidFill>
                <a:srgbClr val="454545"/>
              </a:solidFill>
              <a:highlight>
                <a:srgbClr val="FFFFFF"/>
              </a:highlight>
              <a:latin typeface="Calibri"/>
              <a:ea typeface="Calibri"/>
              <a:cs typeface="Calibri"/>
              <a:sym typeface="Calibri"/>
            </a:endParaRPr>
          </a:p>
          <a:p>
            <a:pPr indent="0" lvl="0" marL="0" marR="0" rtl="0" algn="ctr">
              <a:lnSpc>
                <a:spcPct val="115000"/>
              </a:lnSpc>
              <a:spcBef>
                <a:spcPts val="1600"/>
              </a:spcBef>
              <a:spcAft>
                <a:spcPts val="1600"/>
              </a:spcAft>
              <a:buClr>
                <a:srgbClr val="000000"/>
              </a:buClr>
              <a:buSzPts val="2533"/>
              <a:buFont typeface="Arial"/>
              <a:buNone/>
            </a:pPr>
            <a:r>
              <a:rPr b="1" i="0" lang="en-US" sz="2533" u="none" cap="none" strike="noStrike">
                <a:solidFill>
                  <a:srgbClr val="454545"/>
                </a:solidFill>
                <a:highlight>
                  <a:srgbClr val="FFFFFF"/>
                </a:highlight>
                <a:latin typeface="Calibri"/>
                <a:ea typeface="Calibri"/>
                <a:cs typeface="Calibri"/>
                <a:sym typeface="Calibri"/>
              </a:rPr>
              <a:t>They hope to inspire more local businesses to follow suit.</a:t>
            </a:r>
            <a:endParaRPr b="1" i="0" sz="2533" u="none" cap="none" strike="noStrike">
              <a:solidFill>
                <a:srgbClr val="454545"/>
              </a:solidFill>
              <a:highlight>
                <a:srgbClr val="FFFFFF"/>
              </a:highlight>
              <a:latin typeface="Calibri"/>
              <a:ea typeface="Calibri"/>
              <a:cs typeface="Calibri"/>
              <a:sym typeface="Calibri"/>
            </a:endParaRPr>
          </a:p>
        </p:txBody>
      </p:sp>
      <p:sp>
        <p:nvSpPr>
          <p:cNvPr id="1085" name="Google Shape;1085;p109"/>
          <p:cNvSpPr txBox="1"/>
          <p:nvPr/>
        </p:nvSpPr>
        <p:spPr>
          <a:xfrm>
            <a:off x="5549233" y="6407300"/>
            <a:ext cx="6387600" cy="292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67"/>
              <a:buFont typeface="Arial"/>
              <a:buNone/>
            </a:pPr>
            <a:r>
              <a:rPr b="0" i="0" lang="en-US" sz="1467" u="none" cap="none" strike="noStrike">
                <a:solidFill>
                  <a:schemeClr val="dk1"/>
                </a:solidFill>
                <a:latin typeface="Twentieth Century"/>
                <a:ea typeface="Twentieth Century"/>
                <a:cs typeface="Twentieth Century"/>
                <a:sym typeface="Twentieth Century"/>
              </a:rPr>
              <a:t>www.kinsalecommunityschool.ie/news/2024/4/14/whats-up-with-the-cup</a:t>
            </a:r>
            <a:endParaRPr b="0" i="0" sz="2400" u="none" cap="none" strike="noStrike">
              <a:solidFill>
                <a:schemeClr val="dk2"/>
              </a:solidFill>
              <a:latin typeface="Twentieth Century"/>
              <a:ea typeface="Twentieth Century"/>
              <a:cs typeface="Twentieth Century"/>
              <a:sym typeface="Twentieth Centur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1"/>
          <p:cNvSpPr txBox="1"/>
          <p:nvPr>
            <p:ph type="title"/>
          </p:nvPr>
        </p:nvSpPr>
        <p:spPr>
          <a:xfrm>
            <a:off x="648933" y="634167"/>
            <a:ext cx="4731803" cy="9656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757"/>
              <a:buFont typeface="Calibri"/>
              <a:buNone/>
            </a:pPr>
            <a:r>
              <a:rPr b="1" lang="en-US" sz="3600">
                <a:latin typeface="Calibri"/>
                <a:ea typeface="Calibri"/>
                <a:cs typeface="Calibri"/>
                <a:sym typeface="Calibri"/>
              </a:rPr>
              <a:t>QUESTION:</a:t>
            </a:r>
            <a:br>
              <a:rPr b="1" lang="en-US" sz="3600">
                <a:latin typeface="Calibri"/>
                <a:ea typeface="Calibri"/>
                <a:cs typeface="Calibri"/>
                <a:sym typeface="Calibri"/>
              </a:rPr>
            </a:br>
            <a:r>
              <a:rPr b="1" lang="en-US" sz="3600">
                <a:latin typeface="Calibri"/>
                <a:ea typeface="Calibri"/>
                <a:cs typeface="Calibri"/>
                <a:sym typeface="Calibri"/>
              </a:rPr>
              <a:t>CLIMATE JUSTICE</a:t>
            </a:r>
            <a:endParaRPr b="1" sz="3600">
              <a:latin typeface="Calibri"/>
              <a:ea typeface="Calibri"/>
              <a:cs typeface="Calibri"/>
              <a:sym typeface="Calibri"/>
            </a:endParaRPr>
          </a:p>
        </p:txBody>
      </p:sp>
      <p:sp>
        <p:nvSpPr>
          <p:cNvPr id="249" name="Google Shape;249;p11"/>
          <p:cNvSpPr txBox="1"/>
          <p:nvPr>
            <p:ph idx="1" type="body"/>
          </p:nvPr>
        </p:nvSpPr>
        <p:spPr>
          <a:xfrm>
            <a:off x="648933" y="2147767"/>
            <a:ext cx="5363600" cy="407600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115000"/>
              </a:lnSpc>
              <a:spcBef>
                <a:spcPts val="0"/>
              </a:spcBef>
              <a:spcAft>
                <a:spcPts val="0"/>
              </a:spcAft>
              <a:buClr>
                <a:schemeClr val="dk1"/>
              </a:buClr>
              <a:buSzPct val="37228"/>
              <a:buNone/>
            </a:pPr>
            <a:r>
              <a:rPr lang="en-US" sz="6444">
                <a:solidFill>
                  <a:schemeClr val="dk1"/>
                </a:solidFill>
                <a:latin typeface="Calibri"/>
                <a:ea typeface="Calibri"/>
                <a:cs typeface="Calibri"/>
                <a:sym typeface="Calibri"/>
              </a:rPr>
              <a:t>Answer: </a:t>
            </a:r>
            <a:r>
              <a:rPr lang="en-US" sz="5445">
                <a:solidFill>
                  <a:schemeClr val="dk1"/>
                </a:solidFill>
                <a:latin typeface="Calibri"/>
                <a:ea typeface="Calibri"/>
                <a:cs typeface="Calibri"/>
                <a:sym typeface="Calibri"/>
              </a:rPr>
              <a:t>Greta Thunbrug: </a:t>
            </a: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r>
              <a:rPr lang="en-US" sz="6700">
                <a:solidFill>
                  <a:schemeClr val="dk1"/>
                </a:solidFill>
                <a:latin typeface="Calibri"/>
                <a:ea typeface="Calibri"/>
                <a:cs typeface="Calibri"/>
                <a:sym typeface="Calibri"/>
              </a:rPr>
              <a:t>“The fact that 3 billion people use less energy, on an annual per capita basis, than a </a:t>
            </a:r>
            <a:r>
              <a:rPr lang="en-US" sz="6700" u="sng">
                <a:solidFill>
                  <a:schemeClr val="dk1"/>
                </a:solidFill>
                <a:latin typeface="Calibri"/>
                <a:ea typeface="Calibri"/>
                <a:cs typeface="Calibri"/>
                <a:sym typeface="Calibri"/>
              </a:rPr>
              <a:t>standard</a:t>
            </a:r>
            <a:r>
              <a:rPr lang="en-US" sz="6700">
                <a:solidFill>
                  <a:srgbClr val="FF0000"/>
                </a:solidFill>
                <a:latin typeface="Calibri"/>
                <a:ea typeface="Calibri"/>
                <a:cs typeface="Calibri"/>
                <a:sym typeface="Calibri"/>
              </a:rPr>
              <a:t> </a:t>
            </a:r>
            <a:r>
              <a:rPr lang="en-US" sz="6700" u="sng">
                <a:solidFill>
                  <a:schemeClr val="dk1"/>
                </a:solidFill>
                <a:latin typeface="Calibri"/>
                <a:ea typeface="Calibri"/>
                <a:cs typeface="Calibri"/>
                <a:sym typeface="Calibri"/>
              </a:rPr>
              <a:t>American</a:t>
            </a:r>
            <a:r>
              <a:rPr lang="en-US" sz="6700">
                <a:solidFill>
                  <a:srgbClr val="FF0000"/>
                </a:solidFill>
                <a:latin typeface="Calibri"/>
                <a:ea typeface="Calibri"/>
                <a:cs typeface="Calibri"/>
                <a:sym typeface="Calibri"/>
              </a:rPr>
              <a:t> </a:t>
            </a:r>
            <a:r>
              <a:rPr lang="en-US" sz="6700" u="sng">
                <a:solidFill>
                  <a:schemeClr val="dk1"/>
                </a:solidFill>
                <a:latin typeface="Calibri"/>
                <a:ea typeface="Calibri"/>
                <a:cs typeface="Calibri"/>
                <a:sym typeface="Calibri"/>
              </a:rPr>
              <a:t>refrigerator</a:t>
            </a:r>
            <a:r>
              <a:rPr lang="en-US" sz="6700">
                <a:solidFill>
                  <a:srgbClr val="FF0000"/>
                </a:solidFill>
                <a:latin typeface="Calibri"/>
                <a:ea typeface="Calibri"/>
                <a:cs typeface="Calibri"/>
                <a:sym typeface="Calibri"/>
              </a:rPr>
              <a:t> </a:t>
            </a:r>
            <a:r>
              <a:rPr lang="en-US" sz="6700">
                <a:solidFill>
                  <a:schemeClr val="dk1"/>
                </a:solidFill>
                <a:latin typeface="Calibri"/>
                <a:ea typeface="Calibri"/>
                <a:cs typeface="Calibri"/>
                <a:sym typeface="Calibri"/>
              </a:rPr>
              <a:t>gives you an idea of how far away from global equity and climate justice we currently are.” </a:t>
            </a:r>
            <a:endParaRPr sz="6700">
              <a:solidFill>
                <a:schemeClr val="dk1"/>
              </a:solidFill>
              <a:latin typeface="Calibri"/>
              <a:ea typeface="Calibri"/>
              <a:cs typeface="Calibri"/>
              <a:sym typeface="Calibri"/>
            </a:endParaRPr>
          </a:p>
          <a:p>
            <a:pPr indent="0" lvl="0" marL="0" rtl="0" algn="l">
              <a:lnSpc>
                <a:spcPct val="90000"/>
              </a:lnSpc>
              <a:spcBef>
                <a:spcPts val="200"/>
              </a:spcBef>
              <a:spcAft>
                <a:spcPts val="0"/>
              </a:spcAft>
              <a:buClr>
                <a:schemeClr val="dk1"/>
              </a:buClr>
              <a:buSzPct val="75000"/>
              <a:buNone/>
            </a:pPr>
            <a:br>
              <a:rPr lang="en-US" sz="3200">
                <a:solidFill>
                  <a:schemeClr val="dk1"/>
                </a:solidFill>
                <a:latin typeface="Cabin"/>
                <a:ea typeface="Cabin"/>
                <a:cs typeface="Cabin"/>
                <a:sym typeface="Cabin"/>
              </a:rPr>
            </a:br>
            <a:r>
              <a:rPr lang="en-US">
                <a:solidFill>
                  <a:schemeClr val="dk1"/>
                </a:solidFill>
                <a:latin typeface="Twentieth Century"/>
                <a:ea typeface="Twentieth Century"/>
                <a:cs typeface="Twentieth Century"/>
                <a:sym typeface="Twentieth Century"/>
              </a:rPr>
              <a:t>Greta Thunberg (2022) </a:t>
            </a:r>
            <a:br>
              <a:rPr lang="en-US" sz="4267">
                <a:solidFill>
                  <a:schemeClr val="dk1"/>
                </a:solidFill>
                <a:latin typeface="Twentieth Century"/>
                <a:ea typeface="Twentieth Century"/>
                <a:cs typeface="Twentieth Century"/>
                <a:sym typeface="Twentieth Century"/>
              </a:rPr>
            </a:br>
            <a:r>
              <a:rPr lang="en-US" sz="1400">
                <a:solidFill>
                  <a:schemeClr val="dk1"/>
                </a:solidFill>
                <a:latin typeface="Twentieth Century"/>
                <a:ea typeface="Twentieth Century"/>
                <a:cs typeface="Twentieth Century"/>
                <a:sym typeface="Twentieth Century"/>
              </a:rPr>
              <a:t>www.theguardian.com/environment/2022/oct/08/greta-thunberg-climate-delusion-greenwashed-out-of-our-senses</a:t>
            </a:r>
            <a:endParaRPr sz="3200">
              <a:solidFill>
                <a:schemeClr val="dk1"/>
              </a:solidFill>
              <a:latin typeface="Cabin"/>
              <a:ea typeface="Cabin"/>
              <a:cs typeface="Cabin"/>
              <a:sym typeface="Cabin"/>
            </a:endParaRPr>
          </a:p>
          <a:p>
            <a:pPr indent="0" lvl="0" marL="0" rtl="0" algn="l">
              <a:lnSpc>
                <a:spcPct val="90000"/>
              </a:lnSpc>
              <a:spcBef>
                <a:spcPts val="200"/>
              </a:spcBef>
              <a:spcAft>
                <a:spcPts val="0"/>
              </a:spcAft>
              <a:buClr>
                <a:schemeClr val="dk1"/>
              </a:buClr>
              <a:buSzPct val="75000"/>
              <a:buNone/>
            </a:pPr>
            <a:r>
              <a:t/>
            </a:r>
            <a:endParaRPr sz="3200">
              <a:solidFill>
                <a:schemeClr val="dk1"/>
              </a:solidFill>
              <a:latin typeface="Cabin"/>
              <a:ea typeface="Cabin"/>
              <a:cs typeface="Cabin"/>
              <a:sym typeface="Cabin"/>
            </a:endParaRPr>
          </a:p>
          <a:p>
            <a:pPr indent="0" lvl="0" marL="0" rtl="0" algn="l">
              <a:lnSpc>
                <a:spcPct val="90000"/>
              </a:lnSpc>
              <a:spcBef>
                <a:spcPts val="200"/>
              </a:spcBef>
              <a:spcAft>
                <a:spcPts val="200"/>
              </a:spcAft>
              <a:buClr>
                <a:schemeClr val="dk1"/>
              </a:buClr>
              <a:buSzPct val="75000"/>
              <a:buNone/>
            </a:pPr>
            <a:r>
              <a:rPr b="1" lang="en-US" sz="3200"/>
              <a:t> </a:t>
            </a:r>
            <a:endParaRPr b="1" sz="3200"/>
          </a:p>
        </p:txBody>
      </p:sp>
      <p:pic>
        <p:nvPicPr>
          <p:cNvPr id="250" name="Google Shape;250;p11"/>
          <p:cNvPicPr preferRelativeResize="0"/>
          <p:nvPr>
            <p:ph idx="2" type="body"/>
          </p:nvPr>
        </p:nvPicPr>
        <p:blipFill rotWithShape="1">
          <a:blip r:embed="rId3">
            <a:alphaModFix/>
          </a:blip>
          <a:srcRect b="0" l="0" r="0" t="0"/>
          <a:stretch/>
        </p:blipFill>
        <p:spPr>
          <a:xfrm>
            <a:off x="7050735" y="566401"/>
            <a:ext cx="4459600" cy="57252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id="1090" name="Google Shape;1090;p110"/>
          <p:cNvPicPr preferRelativeResize="0"/>
          <p:nvPr/>
        </p:nvPicPr>
        <p:blipFill rotWithShape="1">
          <a:blip r:embed="rId3">
            <a:alphaModFix/>
          </a:blip>
          <a:srcRect b="0" l="0" r="0" t="60663"/>
          <a:stretch/>
        </p:blipFill>
        <p:spPr>
          <a:xfrm>
            <a:off x="1" y="3432432"/>
            <a:ext cx="12191999" cy="3425600"/>
          </a:xfrm>
          <a:prstGeom prst="rect">
            <a:avLst/>
          </a:prstGeom>
          <a:noFill/>
          <a:ln>
            <a:noFill/>
          </a:ln>
        </p:spPr>
      </p:pic>
      <p:sp>
        <p:nvSpPr>
          <p:cNvPr id="1091" name="Google Shape;1091;p110"/>
          <p:cNvSpPr/>
          <p:nvPr/>
        </p:nvSpPr>
        <p:spPr>
          <a:xfrm>
            <a:off x="0" y="0"/>
            <a:ext cx="12192000" cy="3425600"/>
          </a:xfrm>
          <a:prstGeom prst="rect">
            <a:avLst/>
          </a:prstGeom>
          <a:solidFill>
            <a:srgbClr val="F4C7C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92" name="Google Shape;1092;p110"/>
          <p:cNvSpPr txBox="1"/>
          <p:nvPr/>
        </p:nvSpPr>
        <p:spPr>
          <a:xfrm>
            <a:off x="5102733" y="2114167"/>
            <a:ext cx="3758400" cy="438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093" name="Google Shape;1093;p110"/>
          <p:cNvGrpSpPr/>
          <p:nvPr/>
        </p:nvGrpSpPr>
        <p:grpSpPr>
          <a:xfrm rot="241536">
            <a:off x="6644702" y="516136"/>
            <a:ext cx="3951071" cy="5594616"/>
            <a:chOff x="4973592" y="254508"/>
            <a:chExt cx="2963400" cy="4196100"/>
          </a:xfrm>
        </p:grpSpPr>
        <p:sp>
          <p:nvSpPr>
            <p:cNvPr id="1094" name="Google Shape;1094;p110"/>
            <p:cNvSpPr/>
            <p:nvPr/>
          </p:nvSpPr>
          <p:spPr>
            <a:xfrm rot="-5400000">
              <a:off x="4357242" y="870858"/>
              <a:ext cx="4196100" cy="29634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095" name="Google Shape;1095;p110"/>
            <p:cNvSpPr txBox="1"/>
            <p:nvPr/>
          </p:nvSpPr>
          <p:spPr>
            <a:xfrm rot="-1098">
              <a:off x="5041428" y="630881"/>
              <a:ext cx="2818800" cy="3316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533"/>
                <a:buFont typeface="Arial"/>
                <a:buNone/>
              </a:pPr>
              <a:r>
                <a:rPr b="1" i="0" lang="en-US" sz="2533" u="none" cap="none" strike="noStrike">
                  <a:solidFill>
                    <a:srgbClr val="434343"/>
                  </a:solidFill>
                  <a:latin typeface="Calibri"/>
                  <a:ea typeface="Calibri"/>
                  <a:cs typeface="Calibri"/>
                  <a:sym typeface="Calibri"/>
                </a:rPr>
                <a:t>‘End of the Road’</a:t>
              </a:r>
              <a:br>
                <a:rPr b="1" i="0" lang="en-US" sz="2533" u="none" cap="none" strike="noStrike">
                  <a:solidFill>
                    <a:srgbClr val="434343"/>
                  </a:solidFill>
                  <a:latin typeface="Calibri"/>
                  <a:ea typeface="Calibri"/>
                  <a:cs typeface="Calibri"/>
                  <a:sym typeface="Calibri"/>
                </a:rPr>
              </a:br>
              <a:r>
                <a:rPr b="0" i="0" lang="en-US" sz="1800" u="none" cap="none" strike="noStrike">
                  <a:solidFill>
                    <a:srgbClr val="000821"/>
                  </a:solidFill>
                  <a:highlight>
                    <a:srgbClr val="FFFFFF"/>
                  </a:highlight>
                  <a:latin typeface="Calibri"/>
                  <a:ea typeface="Calibri"/>
                  <a:cs typeface="Calibri"/>
                  <a:sym typeface="Calibri"/>
                </a:rPr>
                <a:t>Ende Gelände </a:t>
              </a:r>
              <a:br>
                <a:rPr b="1" i="0" lang="en-US" sz="2400" u="none" cap="none" strike="noStrike">
                  <a:solidFill>
                    <a:srgbClr val="434343"/>
                  </a:solidFill>
                  <a:latin typeface="Calibri"/>
                  <a:ea typeface="Calibri"/>
                  <a:cs typeface="Calibri"/>
                  <a:sym typeface="Calibri"/>
                </a:rPr>
              </a:br>
              <a:br>
                <a:rPr b="1" i="0" lang="en-US" sz="2400" u="none" cap="none" strike="noStrike">
                  <a:solidFill>
                    <a:srgbClr val="434343"/>
                  </a:solidFill>
                  <a:latin typeface="Calibri"/>
                  <a:ea typeface="Calibri"/>
                  <a:cs typeface="Calibri"/>
                  <a:sym typeface="Calibri"/>
                </a:rPr>
              </a:br>
              <a:r>
                <a:rPr b="1" i="0" lang="en-US" sz="2400" u="none" cap="none" strike="noStrike">
                  <a:solidFill>
                    <a:srgbClr val="434343"/>
                  </a:solidFill>
                  <a:latin typeface="Calibri"/>
                  <a:ea typeface="Calibri"/>
                  <a:cs typeface="Calibri"/>
                  <a:sym typeface="Calibri"/>
                </a:rPr>
                <a:t>Up to 4,000 environmental activists from the group </a:t>
              </a:r>
              <a:r>
                <a:rPr b="0" i="0" lang="en-US" sz="1800" u="none" cap="none" strike="noStrike">
                  <a:solidFill>
                    <a:srgbClr val="000821"/>
                  </a:solidFill>
                  <a:highlight>
                    <a:srgbClr val="FFFFFF"/>
                  </a:highlight>
                  <a:latin typeface="Calibri"/>
                  <a:ea typeface="Calibri"/>
                  <a:cs typeface="Calibri"/>
                  <a:sym typeface="Calibri"/>
                </a:rPr>
                <a:t>Ende Gelände</a:t>
              </a:r>
              <a:r>
                <a:rPr b="1" i="0" lang="en-US" sz="2400" u="none" cap="none" strike="noStrike">
                  <a:solidFill>
                    <a:srgbClr val="434343"/>
                  </a:solidFill>
                  <a:latin typeface="Calibri"/>
                  <a:ea typeface="Calibri"/>
                  <a:cs typeface="Calibri"/>
                  <a:sym typeface="Calibri"/>
                </a:rPr>
                <a:t> </a:t>
              </a:r>
              <a:r>
                <a:rPr b="1" i="0" lang="en-US" sz="2400" u="none" cap="none" strike="noStrike">
                  <a:solidFill>
                    <a:srgbClr val="000821"/>
                  </a:solidFill>
                  <a:highlight>
                    <a:srgbClr val="FFFFFF"/>
                  </a:highlight>
                  <a:latin typeface="Calibri"/>
                  <a:ea typeface="Calibri"/>
                  <a:cs typeface="Calibri"/>
                  <a:sym typeface="Calibri"/>
                </a:rPr>
                <a:t>broke through police lines and blocked train tracks at three major coal mines in eastern Germany.</a:t>
              </a:r>
              <a:endParaRPr b="1" i="0" sz="2400" u="none" cap="none" strike="noStrike">
                <a:solidFill>
                  <a:srgbClr val="000821"/>
                </a:solidFill>
                <a:highlight>
                  <a:srgbClr val="FFFFFF"/>
                </a:highlight>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821"/>
                  </a:solidFill>
                  <a:highlight>
                    <a:srgbClr val="FFFFFF"/>
                  </a:highlight>
                  <a:latin typeface="Calibri"/>
                  <a:ea typeface="Calibri"/>
                  <a:cs typeface="Calibri"/>
                  <a:sym typeface="Calibri"/>
                </a:rPr>
                <a:t> The action aimed to prevent the transporation of coal to power plants, and was part of their call on government for the immediate phasing out of coal.</a:t>
              </a:r>
              <a:endParaRPr b="1" i="0" sz="2400" u="none" cap="none" strike="noStrike">
                <a:solidFill>
                  <a:srgbClr val="434343"/>
                </a:solidFill>
                <a:latin typeface="Calibri"/>
                <a:ea typeface="Calibri"/>
                <a:cs typeface="Calibri"/>
                <a:sym typeface="Calibri"/>
              </a:endParaRPr>
            </a:p>
          </p:txBody>
        </p:sp>
      </p:grpSp>
      <p:pic>
        <p:nvPicPr>
          <p:cNvPr id="1096" name="Google Shape;1096;p110"/>
          <p:cNvPicPr preferRelativeResize="0"/>
          <p:nvPr/>
        </p:nvPicPr>
        <p:blipFill rotWithShape="1">
          <a:blip r:embed="rId4">
            <a:alphaModFix/>
          </a:blip>
          <a:srcRect b="0" l="18032" r="0" t="18032"/>
          <a:stretch/>
        </p:blipFill>
        <p:spPr>
          <a:xfrm rot="-592636">
            <a:off x="1502209" y="651786"/>
            <a:ext cx="3703116" cy="4937428"/>
          </a:xfrm>
          <a:prstGeom prst="rect">
            <a:avLst/>
          </a:prstGeom>
          <a:noFill/>
          <a:ln>
            <a:noFill/>
          </a:ln>
        </p:spPr>
      </p:pic>
      <p:sp>
        <p:nvSpPr>
          <p:cNvPr id="1097" name="Google Shape;1097;p110"/>
          <p:cNvSpPr txBox="1"/>
          <p:nvPr/>
        </p:nvSpPr>
        <p:spPr>
          <a:xfrm>
            <a:off x="240533" y="6244800"/>
            <a:ext cx="6142800" cy="438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rPr b="0" i="0" lang="en-US" sz="1333" u="none" cap="none" strike="noStrike">
                <a:solidFill>
                  <a:schemeClr val="dk1"/>
                </a:solidFill>
                <a:latin typeface="Twentieth Century"/>
                <a:ea typeface="Twentieth Century"/>
                <a:cs typeface="Twentieth Century"/>
                <a:sym typeface="Twentieth Century"/>
              </a:rPr>
              <a:t>www.dw.com/en/climate-protesters-storm-german-coal-mines/a-51481884</a:t>
            </a:r>
            <a:endParaRPr b="0" i="0" sz="1333" u="none" cap="none" strike="noStrike">
              <a:solidFill>
                <a:schemeClr val="dk2"/>
              </a:solidFill>
              <a:latin typeface="Twentieth Century"/>
              <a:ea typeface="Twentieth Century"/>
              <a:cs typeface="Twentieth Century"/>
              <a:sym typeface="Twentieth Century"/>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pic>
        <p:nvPicPr>
          <p:cNvPr id="1102" name="Google Shape;1102;p111"/>
          <p:cNvPicPr preferRelativeResize="0"/>
          <p:nvPr/>
        </p:nvPicPr>
        <p:blipFill rotWithShape="1">
          <a:blip r:embed="rId3">
            <a:alphaModFix/>
          </a:blip>
          <a:srcRect b="0" l="0" r="0" t="60663"/>
          <a:stretch/>
        </p:blipFill>
        <p:spPr>
          <a:xfrm>
            <a:off x="1" y="3432432"/>
            <a:ext cx="12191999" cy="3425600"/>
          </a:xfrm>
          <a:prstGeom prst="rect">
            <a:avLst/>
          </a:prstGeom>
          <a:noFill/>
          <a:ln>
            <a:noFill/>
          </a:ln>
        </p:spPr>
      </p:pic>
      <p:sp>
        <p:nvSpPr>
          <p:cNvPr id="1103" name="Google Shape;1103;p111"/>
          <p:cNvSpPr/>
          <p:nvPr/>
        </p:nvSpPr>
        <p:spPr>
          <a:xfrm>
            <a:off x="0" y="0"/>
            <a:ext cx="12192000" cy="3425600"/>
          </a:xfrm>
          <a:prstGeom prst="rect">
            <a:avLst/>
          </a:prstGeom>
          <a:solidFill>
            <a:srgbClr val="B7E1C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104" name="Google Shape;1104;p111"/>
          <p:cNvSpPr/>
          <p:nvPr/>
        </p:nvSpPr>
        <p:spPr>
          <a:xfrm rot="-10515284">
            <a:off x="5527747" y="1686695"/>
            <a:ext cx="5594376" cy="395074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105" name="Google Shape;1105;p111"/>
          <p:cNvGrpSpPr/>
          <p:nvPr/>
        </p:nvGrpSpPr>
        <p:grpSpPr>
          <a:xfrm rot="-415946">
            <a:off x="707729" y="631562"/>
            <a:ext cx="3951243" cy="5594861"/>
            <a:chOff x="3090300" y="463425"/>
            <a:chExt cx="2963400" cy="4196100"/>
          </a:xfrm>
        </p:grpSpPr>
        <p:sp>
          <p:nvSpPr>
            <p:cNvPr id="1106" name="Google Shape;1106;p111"/>
            <p:cNvSpPr/>
            <p:nvPr/>
          </p:nvSpPr>
          <p:spPr>
            <a:xfrm rot="-5400000">
              <a:off x="2473950" y="1079775"/>
              <a:ext cx="4196100" cy="29634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107" name="Google Shape;1107;p111"/>
            <p:cNvSpPr txBox="1"/>
            <p:nvPr/>
          </p:nvSpPr>
          <p:spPr>
            <a:xfrm>
              <a:off x="3162590" y="704666"/>
              <a:ext cx="2818800" cy="793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34343"/>
                  </a:solidFill>
                  <a:latin typeface="Lato"/>
                  <a:ea typeface="Lato"/>
                  <a:cs typeface="Lato"/>
                  <a:sym typeface="Lato"/>
                </a:rPr>
                <a:t>Standing Rock Divestment Campaign </a:t>
              </a:r>
              <a:br>
                <a:rPr b="1" i="0" lang="en-US" sz="2400" u="none" cap="none" strike="noStrike">
                  <a:solidFill>
                    <a:srgbClr val="434343"/>
                  </a:solidFill>
                  <a:latin typeface="Lato"/>
                  <a:ea typeface="Lato"/>
                  <a:cs typeface="Lato"/>
                  <a:sym typeface="Lato"/>
                </a:rPr>
              </a:br>
              <a:br>
                <a:rPr b="1" i="0" lang="en-US" sz="2400" u="none" cap="none" strike="noStrike">
                  <a:solidFill>
                    <a:srgbClr val="434343"/>
                  </a:solidFill>
                  <a:latin typeface="Lato"/>
                  <a:ea typeface="Lato"/>
                  <a:cs typeface="Lato"/>
                  <a:sym typeface="Lato"/>
                </a:rPr>
              </a:br>
              <a:r>
                <a:rPr b="0" i="0" lang="en-US" sz="2000" u="none" cap="none" strike="noStrike">
                  <a:solidFill>
                    <a:srgbClr val="1F1F1F"/>
                  </a:solidFill>
                  <a:highlight>
                    <a:srgbClr val="FFFFFF"/>
                  </a:highlight>
                  <a:latin typeface="Twentieth Century"/>
                  <a:ea typeface="Twentieth Century"/>
                  <a:cs typeface="Twentieth Century"/>
                  <a:sym typeface="Twentieth Century"/>
                </a:rPr>
                <a:t>.</a:t>
              </a:r>
              <a:endParaRPr b="1" i="0" sz="2400" u="none" cap="none" strike="noStrike">
                <a:solidFill>
                  <a:srgbClr val="434343"/>
                </a:solidFill>
                <a:latin typeface="Lato"/>
                <a:ea typeface="Lato"/>
                <a:cs typeface="Lato"/>
                <a:sym typeface="Lato"/>
              </a:endParaRPr>
            </a:p>
          </p:txBody>
        </p:sp>
      </p:grpSp>
      <p:pic>
        <p:nvPicPr>
          <p:cNvPr id="1108" name="Google Shape;1108;p111"/>
          <p:cNvPicPr preferRelativeResize="0"/>
          <p:nvPr/>
        </p:nvPicPr>
        <p:blipFill rotWithShape="1">
          <a:blip r:embed="rId4">
            <a:alphaModFix/>
          </a:blip>
          <a:srcRect b="0" l="0" r="0" t="0"/>
          <a:stretch/>
        </p:blipFill>
        <p:spPr>
          <a:xfrm rot="340953">
            <a:off x="6058436" y="2358433"/>
            <a:ext cx="4655833" cy="2607267"/>
          </a:xfrm>
          <a:prstGeom prst="rect">
            <a:avLst/>
          </a:prstGeom>
          <a:solidFill>
            <a:srgbClr val="FFFFFF"/>
          </a:solidFill>
          <a:ln>
            <a:noFill/>
          </a:ln>
          <a:effectLst>
            <a:outerShdw blurRad="228600" rotWithShape="0" algn="tl" dir="5400000" dist="50800">
              <a:srgbClr val="000000">
                <a:alpha val="54117"/>
              </a:srgbClr>
            </a:outerShdw>
          </a:effectLst>
        </p:spPr>
      </p:pic>
      <p:sp>
        <p:nvSpPr>
          <p:cNvPr id="1109" name="Google Shape;1109;p111"/>
          <p:cNvSpPr txBox="1"/>
          <p:nvPr/>
        </p:nvSpPr>
        <p:spPr>
          <a:xfrm rot="-446373">
            <a:off x="803533" y="1716413"/>
            <a:ext cx="3759649" cy="3425195"/>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The Sioux-led campaign, along with over 200 First Nations and a global solidarity movement, called for a boycott and divestment from the funders of the pipeline project. </a:t>
            </a:r>
            <a:br>
              <a:rPr b="1" i="0" lang="en-US" sz="2000" u="none" cap="none" strike="noStrike">
                <a:solidFill>
                  <a:schemeClr val="dk1"/>
                </a:solidFill>
                <a:latin typeface="Calibri"/>
                <a:ea typeface="Calibri"/>
                <a:cs typeface="Calibri"/>
                <a:sym typeface="Calibri"/>
              </a:rPr>
            </a:br>
            <a:br>
              <a:rPr b="1" i="0" lang="en-US" sz="2000" u="none" cap="none" strike="noStrike">
                <a:solidFill>
                  <a:schemeClr val="dk1"/>
                </a:solidFill>
                <a:latin typeface="Calibri"/>
                <a:ea typeface="Calibri"/>
                <a:cs typeface="Calibri"/>
                <a:sym typeface="Calibri"/>
              </a:rPr>
            </a:br>
            <a:r>
              <a:rPr b="1" i="0" lang="en-US" sz="2000" u="none" cap="none" strike="noStrike">
                <a:solidFill>
                  <a:schemeClr val="dk1"/>
                </a:solidFill>
                <a:latin typeface="Calibri"/>
                <a:ea typeface="Calibri"/>
                <a:cs typeface="Calibri"/>
                <a:sym typeface="Calibri"/>
              </a:rPr>
              <a:t>By May 2017, </a:t>
            </a:r>
            <a:r>
              <a:rPr b="1" i="0" lang="en-US" sz="2000" u="none" cap="none" strike="noStrike">
                <a:solidFill>
                  <a:schemeClr val="dk1"/>
                </a:solidFill>
                <a:highlight>
                  <a:srgbClr val="FFFFFF"/>
                </a:highlight>
                <a:latin typeface="Calibri"/>
                <a:ea typeface="Calibri"/>
                <a:cs typeface="Calibri"/>
                <a:sym typeface="Calibri"/>
              </a:rPr>
              <a:t>the campaign  had convinced cities to divest billions of dollars in their portfolios from Wells Fargo Bank. Several major European banks also dropped investments in the project.</a:t>
            </a:r>
            <a:endParaRPr b="1" i="0" sz="2000" u="none" cap="none" strike="noStrike">
              <a:solidFill>
                <a:schemeClr val="dk1"/>
              </a:solidFill>
              <a:latin typeface="Calibri"/>
              <a:ea typeface="Calibri"/>
              <a:cs typeface="Calibri"/>
              <a:sym typeface="Calibri"/>
            </a:endParaRPr>
          </a:p>
        </p:txBody>
      </p:sp>
      <p:sp>
        <p:nvSpPr>
          <p:cNvPr id="1110" name="Google Shape;1110;p111"/>
          <p:cNvSpPr txBox="1"/>
          <p:nvPr/>
        </p:nvSpPr>
        <p:spPr>
          <a:xfrm>
            <a:off x="5205133" y="6103933"/>
            <a:ext cx="6628000" cy="58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rPr b="0" i="0" lang="en-US" sz="1333" u="none" cap="none" strike="noStrike">
                <a:solidFill>
                  <a:schemeClr val="dk1"/>
                </a:solidFill>
                <a:latin typeface="Twentieth Century"/>
                <a:ea typeface="Twentieth Century"/>
                <a:cs typeface="Twentieth Century"/>
                <a:sym typeface="Twentieth Century"/>
              </a:rPr>
              <a:t>www.climatechange.ie/divestment-movement-builds-against-dakota-access-pipeline/</a:t>
            </a:r>
            <a:endParaRPr b="0" i="0" sz="2267" u="none" cap="none" strike="noStrike">
              <a:solidFill>
                <a:schemeClr val="dk2"/>
              </a:solidFill>
              <a:latin typeface="Twentieth Century"/>
              <a:ea typeface="Twentieth Century"/>
              <a:cs typeface="Twentieth Century"/>
              <a:sym typeface="Twentieth Century"/>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12"/>
          <p:cNvSpPr/>
          <p:nvPr/>
        </p:nvSpPr>
        <p:spPr>
          <a:xfrm>
            <a:off x="0" y="0"/>
            <a:ext cx="12192000" cy="3425600"/>
          </a:xfrm>
          <a:prstGeom prst="rect">
            <a:avLst/>
          </a:prstGeom>
          <a:solidFill>
            <a:srgbClr val="76A5A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116" name="Google Shape;1116;p112"/>
          <p:cNvGrpSpPr/>
          <p:nvPr/>
        </p:nvGrpSpPr>
        <p:grpSpPr>
          <a:xfrm rot="-513478">
            <a:off x="315666" y="1418992"/>
            <a:ext cx="5594428" cy="4091717"/>
            <a:chOff x="2474075" y="1158675"/>
            <a:chExt cx="4196100" cy="3282300"/>
          </a:xfrm>
        </p:grpSpPr>
        <p:sp>
          <p:nvSpPr>
            <p:cNvPr id="1117" name="Google Shape;1117;p112"/>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118" name="Google Shape;1118;p112"/>
            <p:cNvSpPr txBox="1"/>
            <p:nvPr/>
          </p:nvSpPr>
          <p:spPr>
            <a:xfrm rot="366">
              <a:off x="3162755" y="3864839"/>
              <a:ext cx="2818500" cy="5577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34343"/>
                  </a:solidFill>
                  <a:latin typeface="Lato"/>
                  <a:ea typeface="Lato"/>
                  <a:cs typeface="Lato"/>
                  <a:sym typeface="Lato"/>
                </a:rPr>
                <a:t>Ireland Bans Fracking</a:t>
              </a:r>
              <a:r>
                <a:rPr b="0" i="0" lang="en-US" sz="2400" u="none" cap="none" strike="noStrike">
                  <a:solidFill>
                    <a:srgbClr val="434343"/>
                  </a:solidFill>
                  <a:latin typeface="Lato"/>
                  <a:ea typeface="Lato"/>
                  <a:cs typeface="Lato"/>
                  <a:sym typeface="Lato"/>
                </a:rPr>
                <a:t> </a:t>
              </a:r>
              <a:endParaRPr b="0" i="0" sz="2400" u="none" cap="none" strike="noStrike">
                <a:solidFill>
                  <a:srgbClr val="434343"/>
                </a:solidFill>
                <a:latin typeface="Lato"/>
                <a:ea typeface="Lato"/>
                <a:cs typeface="Lato"/>
                <a:sym typeface="Lato"/>
              </a:endParaRPr>
            </a:p>
          </p:txBody>
        </p:sp>
      </p:grpSp>
      <p:sp>
        <p:nvSpPr>
          <p:cNvPr id="1119" name="Google Shape;1119;p112"/>
          <p:cNvSpPr/>
          <p:nvPr/>
        </p:nvSpPr>
        <p:spPr>
          <a:xfrm rot="424056">
            <a:off x="6237239" y="975071"/>
            <a:ext cx="5594912" cy="4376444"/>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ctr">
              <a:lnSpc>
                <a:spcPct val="115000"/>
              </a:lnSpc>
              <a:spcBef>
                <a:spcPts val="0"/>
              </a:spcBef>
              <a:spcAft>
                <a:spcPts val="1600"/>
              </a:spcAft>
              <a:buClr>
                <a:srgbClr val="000000"/>
              </a:buClr>
              <a:buSzPts val="2533"/>
              <a:buFont typeface="Arial"/>
              <a:buNone/>
            </a:pPr>
            <a:r>
              <a:t/>
            </a:r>
            <a:endParaRPr b="1" i="0" sz="2533" u="none" cap="none" strike="noStrike">
              <a:solidFill>
                <a:srgbClr val="454545"/>
              </a:solidFill>
              <a:highlight>
                <a:srgbClr val="FFFFFF"/>
              </a:highlight>
              <a:latin typeface="Calibri"/>
              <a:ea typeface="Calibri"/>
              <a:cs typeface="Calibri"/>
              <a:sym typeface="Calibri"/>
            </a:endParaRPr>
          </a:p>
        </p:txBody>
      </p:sp>
      <p:sp>
        <p:nvSpPr>
          <p:cNvPr id="1120" name="Google Shape;1120;p112"/>
          <p:cNvSpPr txBox="1"/>
          <p:nvPr/>
        </p:nvSpPr>
        <p:spPr>
          <a:xfrm rot="-499887">
            <a:off x="477349" y="1690620"/>
            <a:ext cx="4957924" cy="3097091"/>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191919"/>
                </a:solidFill>
                <a:highlight>
                  <a:srgbClr val="FFFFFF"/>
                </a:highlight>
                <a:latin typeface="Calibri"/>
                <a:ea typeface="Calibri"/>
                <a:cs typeface="Calibri"/>
                <a:sym typeface="Calibri"/>
              </a:rPr>
              <a:t>In 2017, Ireland passed a law to ban hydraulic  fracking, </a:t>
            </a:r>
            <a:r>
              <a:rPr b="1" i="0" lang="en-US" sz="1800" u="none" cap="none" strike="noStrike">
                <a:solidFill>
                  <a:schemeClr val="dk1"/>
                </a:solidFill>
                <a:highlight>
                  <a:srgbClr val="FFFFFF"/>
                </a:highlight>
                <a:latin typeface="Calibri"/>
                <a:ea typeface="Calibri"/>
                <a:cs typeface="Calibri"/>
                <a:sym typeface="Calibri"/>
              </a:rPr>
              <a:t>a controversial process that fractures rock to extract gas or oil.</a:t>
            </a:r>
            <a:br>
              <a:rPr b="1" i="0" lang="en-US" sz="1800" u="none" cap="none" strike="noStrike">
                <a:solidFill>
                  <a:schemeClr val="dk1"/>
                </a:solidFill>
                <a:highlight>
                  <a:srgbClr val="FFFFFF"/>
                </a:highlight>
                <a:latin typeface="Calibri"/>
                <a:ea typeface="Calibri"/>
                <a:cs typeface="Calibri"/>
                <a:sym typeface="Calibri"/>
              </a:rPr>
            </a:br>
            <a:br>
              <a:rPr b="1" i="0" lang="en-US" sz="1800" u="none" cap="none" strike="noStrike">
                <a:solidFill>
                  <a:schemeClr val="dk1"/>
                </a:solidFill>
                <a:highlight>
                  <a:srgbClr val="FFFFFF"/>
                </a:highlight>
                <a:latin typeface="Calibri"/>
                <a:ea typeface="Calibri"/>
                <a:cs typeface="Calibri"/>
                <a:sym typeface="Calibri"/>
              </a:rPr>
            </a:br>
            <a:r>
              <a:rPr b="1" i="0" lang="en-US" sz="1800" u="none" cap="none" strike="noStrike">
                <a:solidFill>
                  <a:srgbClr val="191919"/>
                </a:solidFill>
                <a:highlight>
                  <a:srgbClr val="FFFFFF"/>
                </a:highlight>
                <a:latin typeface="Calibri"/>
                <a:ea typeface="Calibri"/>
                <a:cs typeface="Calibri"/>
                <a:sym typeface="Calibri"/>
              </a:rPr>
              <a:t>The movement grew from a local anti-fracking campaign, Love Leitrim, that went on to demand a nationwide ban. The campaign was joined by a range of groups, activists, and politicians  including Friends of the Earth. In December 2024, Ministers in Stormont also voted to ban fracking in  Northern Ireland. </a:t>
            </a:r>
            <a:br>
              <a:rPr b="0" i="0" lang="en-US" sz="1800" u="none" cap="none" strike="noStrike">
                <a:solidFill>
                  <a:srgbClr val="191919"/>
                </a:solidFill>
                <a:highlight>
                  <a:srgbClr val="FFFFFF"/>
                </a:highlight>
                <a:latin typeface="Times New Roman"/>
                <a:ea typeface="Times New Roman"/>
                <a:cs typeface="Times New Roman"/>
                <a:sym typeface="Times New Roman"/>
              </a:rPr>
            </a:br>
            <a:endParaRPr b="0" i="0" sz="2400" u="none" cap="none" strike="noStrike">
              <a:solidFill>
                <a:schemeClr val="dk2"/>
              </a:solidFill>
              <a:latin typeface="Twentieth Century"/>
              <a:ea typeface="Twentieth Century"/>
              <a:cs typeface="Twentieth Century"/>
              <a:sym typeface="Twentieth Century"/>
            </a:endParaRPr>
          </a:p>
        </p:txBody>
      </p:sp>
      <p:sp>
        <p:nvSpPr>
          <p:cNvPr id="1121" name="Google Shape;1121;p112"/>
          <p:cNvSpPr txBox="1"/>
          <p:nvPr/>
        </p:nvSpPr>
        <p:spPr>
          <a:xfrm>
            <a:off x="6849333" y="6034400"/>
            <a:ext cx="4918800" cy="823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rPr b="0" i="0" lang="en-US" sz="1333" u="none" cap="none" strike="noStrike">
                <a:solidFill>
                  <a:schemeClr val="dk2"/>
                </a:solidFill>
                <a:latin typeface="Twentieth Century"/>
                <a:ea typeface="Twentieth Century"/>
                <a:cs typeface="Twentieth Century"/>
                <a:sym typeface="Twentieth Century"/>
              </a:rPr>
              <a:t>www.friendsoftheearth.ie/news/ireland-bans-fracking/</a:t>
            </a:r>
            <a:endParaRPr b="0" i="0" sz="1333" u="none" cap="none" strike="noStrike">
              <a:solidFill>
                <a:schemeClr val="dk2"/>
              </a:solidFill>
              <a:latin typeface="Twentieth Century"/>
              <a:ea typeface="Twentieth Century"/>
              <a:cs typeface="Twentieth Century"/>
              <a:sym typeface="Twentieth Century"/>
            </a:endParaRPr>
          </a:p>
        </p:txBody>
      </p:sp>
      <p:pic>
        <p:nvPicPr>
          <p:cNvPr id="1122" name="Google Shape;1122;p112"/>
          <p:cNvPicPr preferRelativeResize="0"/>
          <p:nvPr/>
        </p:nvPicPr>
        <p:blipFill rotWithShape="1">
          <a:blip r:embed="rId3">
            <a:alphaModFix/>
          </a:blip>
          <a:srcRect b="0" l="0" r="0" t="0"/>
          <a:stretch/>
        </p:blipFill>
        <p:spPr>
          <a:xfrm rot="386330">
            <a:off x="6329999" y="1318186"/>
            <a:ext cx="5409365" cy="3528565"/>
          </a:xfrm>
          <a:prstGeom prst="rect">
            <a:avLst/>
          </a:prstGeom>
          <a:solidFill>
            <a:srgbClr val="FFFFFF"/>
          </a:solidFill>
          <a:ln>
            <a:noFill/>
          </a:ln>
          <a:effectLst>
            <a:outerShdw blurRad="228600" rotWithShape="0" algn="tl" dir="5400000" dist="50800">
              <a:srgbClr val="000000">
                <a:alpha val="54117"/>
              </a:srgbClr>
            </a:outerShdw>
          </a:effectLst>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pic>
        <p:nvPicPr>
          <p:cNvPr id="1127" name="Google Shape;1127;p113"/>
          <p:cNvPicPr preferRelativeResize="0"/>
          <p:nvPr/>
        </p:nvPicPr>
        <p:blipFill rotWithShape="1">
          <a:blip r:embed="rId3">
            <a:alphaModFix/>
          </a:blip>
          <a:srcRect b="0" l="0" r="0" t="60663"/>
          <a:stretch/>
        </p:blipFill>
        <p:spPr>
          <a:xfrm>
            <a:off x="1" y="3432432"/>
            <a:ext cx="12191999" cy="3425600"/>
          </a:xfrm>
          <a:prstGeom prst="rect">
            <a:avLst/>
          </a:prstGeom>
          <a:noFill/>
          <a:ln>
            <a:noFill/>
          </a:ln>
        </p:spPr>
      </p:pic>
      <p:sp>
        <p:nvSpPr>
          <p:cNvPr id="1128" name="Google Shape;1128;p113"/>
          <p:cNvSpPr/>
          <p:nvPr/>
        </p:nvSpPr>
        <p:spPr>
          <a:xfrm>
            <a:off x="0" y="0"/>
            <a:ext cx="12192000" cy="3425600"/>
          </a:xfrm>
          <a:prstGeom prst="rect">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129" name="Google Shape;1129;p113"/>
          <p:cNvSpPr txBox="1"/>
          <p:nvPr/>
        </p:nvSpPr>
        <p:spPr>
          <a:xfrm>
            <a:off x="5102733" y="2114167"/>
            <a:ext cx="3758400" cy="438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130" name="Google Shape;1130;p113"/>
          <p:cNvGrpSpPr/>
          <p:nvPr/>
        </p:nvGrpSpPr>
        <p:grpSpPr>
          <a:xfrm rot="241536">
            <a:off x="6644702" y="516136"/>
            <a:ext cx="3951071" cy="5594616"/>
            <a:chOff x="4973592" y="254508"/>
            <a:chExt cx="2963400" cy="4196100"/>
          </a:xfrm>
        </p:grpSpPr>
        <p:sp>
          <p:nvSpPr>
            <p:cNvPr id="1131" name="Google Shape;1131;p113"/>
            <p:cNvSpPr/>
            <p:nvPr/>
          </p:nvSpPr>
          <p:spPr>
            <a:xfrm rot="-5400000">
              <a:off x="4357242" y="870858"/>
              <a:ext cx="4196100" cy="29634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132" name="Google Shape;1132;p113"/>
            <p:cNvSpPr txBox="1"/>
            <p:nvPr/>
          </p:nvSpPr>
          <p:spPr>
            <a:xfrm rot="-1098">
              <a:off x="5041428" y="630881"/>
              <a:ext cx="2818800" cy="3316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533"/>
                <a:buFont typeface="Arial"/>
                <a:buNone/>
              </a:pPr>
              <a:r>
                <a:rPr b="1" i="0" lang="en-US" sz="2533" u="none" cap="none" strike="noStrike">
                  <a:solidFill>
                    <a:srgbClr val="434343"/>
                  </a:solidFill>
                  <a:latin typeface="Calibri"/>
                  <a:ea typeface="Calibri"/>
                  <a:cs typeface="Calibri"/>
                  <a:sym typeface="Calibri"/>
                </a:rPr>
                <a:t>‘End of the Road’</a:t>
              </a:r>
              <a:br>
                <a:rPr b="1" i="0" lang="en-US" sz="2533" u="none" cap="none" strike="noStrike">
                  <a:solidFill>
                    <a:srgbClr val="434343"/>
                  </a:solidFill>
                  <a:latin typeface="Calibri"/>
                  <a:ea typeface="Calibri"/>
                  <a:cs typeface="Calibri"/>
                  <a:sym typeface="Calibri"/>
                </a:rPr>
              </a:br>
              <a:r>
                <a:rPr b="0" i="0" lang="en-US" sz="1800" u="none" cap="none" strike="noStrike">
                  <a:solidFill>
                    <a:srgbClr val="000821"/>
                  </a:solidFill>
                  <a:highlight>
                    <a:srgbClr val="FFFFFF"/>
                  </a:highlight>
                  <a:latin typeface="Calibri"/>
                  <a:ea typeface="Calibri"/>
                  <a:cs typeface="Calibri"/>
                  <a:sym typeface="Calibri"/>
                </a:rPr>
                <a:t>Ende Gelände </a:t>
              </a:r>
              <a:br>
                <a:rPr b="1" i="0" lang="en-US" sz="2400" u="none" cap="none" strike="noStrike">
                  <a:solidFill>
                    <a:srgbClr val="434343"/>
                  </a:solidFill>
                  <a:latin typeface="Calibri"/>
                  <a:ea typeface="Calibri"/>
                  <a:cs typeface="Calibri"/>
                  <a:sym typeface="Calibri"/>
                </a:rPr>
              </a:br>
              <a:br>
                <a:rPr b="1" i="0" lang="en-US" sz="2400" u="none" cap="none" strike="noStrike">
                  <a:solidFill>
                    <a:srgbClr val="434343"/>
                  </a:solidFill>
                  <a:latin typeface="Calibri"/>
                  <a:ea typeface="Calibri"/>
                  <a:cs typeface="Calibri"/>
                  <a:sym typeface="Calibri"/>
                </a:rPr>
              </a:br>
              <a:r>
                <a:rPr b="1" i="0" lang="en-US" sz="2400" u="none" cap="none" strike="noStrike">
                  <a:solidFill>
                    <a:srgbClr val="434343"/>
                  </a:solidFill>
                  <a:latin typeface="Calibri"/>
                  <a:ea typeface="Calibri"/>
                  <a:cs typeface="Calibri"/>
                  <a:sym typeface="Calibri"/>
                </a:rPr>
                <a:t>Up to 4,000 environmental activists from the group </a:t>
              </a:r>
              <a:r>
                <a:rPr b="0" i="0" lang="en-US" sz="1800" u="none" cap="none" strike="noStrike">
                  <a:solidFill>
                    <a:srgbClr val="000821"/>
                  </a:solidFill>
                  <a:highlight>
                    <a:srgbClr val="FFFFFF"/>
                  </a:highlight>
                  <a:latin typeface="Calibri"/>
                  <a:ea typeface="Calibri"/>
                  <a:cs typeface="Calibri"/>
                  <a:sym typeface="Calibri"/>
                </a:rPr>
                <a:t>Ende Gelände</a:t>
              </a:r>
              <a:r>
                <a:rPr b="1" i="0" lang="en-US" sz="2400" u="none" cap="none" strike="noStrike">
                  <a:solidFill>
                    <a:srgbClr val="434343"/>
                  </a:solidFill>
                  <a:latin typeface="Calibri"/>
                  <a:ea typeface="Calibri"/>
                  <a:cs typeface="Calibri"/>
                  <a:sym typeface="Calibri"/>
                </a:rPr>
                <a:t> </a:t>
              </a:r>
              <a:r>
                <a:rPr b="1" i="0" lang="en-US" sz="2400" u="none" cap="none" strike="noStrike">
                  <a:solidFill>
                    <a:srgbClr val="000821"/>
                  </a:solidFill>
                  <a:highlight>
                    <a:srgbClr val="FFFFFF"/>
                  </a:highlight>
                  <a:latin typeface="Calibri"/>
                  <a:ea typeface="Calibri"/>
                  <a:cs typeface="Calibri"/>
                  <a:sym typeface="Calibri"/>
                </a:rPr>
                <a:t>broke through police lines and blocked train tracks at three major coal mines in eastern Germany.</a:t>
              </a:r>
              <a:endParaRPr b="1" i="0" sz="2400" u="none" cap="none" strike="noStrike">
                <a:solidFill>
                  <a:srgbClr val="000821"/>
                </a:solidFill>
                <a:highlight>
                  <a:srgbClr val="FFFFFF"/>
                </a:highlight>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821"/>
                  </a:solidFill>
                  <a:highlight>
                    <a:srgbClr val="FFFFFF"/>
                  </a:highlight>
                  <a:latin typeface="Calibri"/>
                  <a:ea typeface="Calibri"/>
                  <a:cs typeface="Calibri"/>
                  <a:sym typeface="Calibri"/>
                </a:rPr>
                <a:t> The action aimed to prevent the transporation of coal to power plants, and was part of their call on government for the immediate phasing out of coal.</a:t>
              </a:r>
              <a:endParaRPr b="1" i="0" sz="2400" u="none" cap="none" strike="noStrike">
                <a:solidFill>
                  <a:srgbClr val="434343"/>
                </a:solidFill>
                <a:latin typeface="Calibri"/>
                <a:ea typeface="Calibri"/>
                <a:cs typeface="Calibri"/>
                <a:sym typeface="Calibri"/>
              </a:endParaRPr>
            </a:p>
          </p:txBody>
        </p:sp>
      </p:grpSp>
      <p:pic>
        <p:nvPicPr>
          <p:cNvPr id="1133" name="Google Shape;1133;p113"/>
          <p:cNvPicPr preferRelativeResize="0"/>
          <p:nvPr/>
        </p:nvPicPr>
        <p:blipFill rotWithShape="1">
          <a:blip r:embed="rId4">
            <a:alphaModFix/>
          </a:blip>
          <a:srcRect b="0" l="18032" r="0" t="18032"/>
          <a:stretch/>
        </p:blipFill>
        <p:spPr>
          <a:xfrm rot="-592636">
            <a:off x="1502209" y="651786"/>
            <a:ext cx="3703116" cy="493742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14"/>
          <p:cNvSpPr/>
          <p:nvPr/>
        </p:nvSpPr>
        <p:spPr>
          <a:xfrm>
            <a:off x="0" y="0"/>
            <a:ext cx="12192000" cy="3425600"/>
          </a:xfrm>
          <a:prstGeom prst="rect">
            <a:avLst/>
          </a:prstGeom>
          <a:solidFill>
            <a:srgbClr val="76A5A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139" name="Google Shape;1139;p114"/>
          <p:cNvSpPr/>
          <p:nvPr/>
        </p:nvSpPr>
        <p:spPr>
          <a:xfrm rot="424056">
            <a:off x="773456" y="1240771"/>
            <a:ext cx="5594912" cy="4376444"/>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40000"/>
              </a:lnSpc>
              <a:spcBef>
                <a:spcPts val="0"/>
              </a:spcBef>
              <a:spcAft>
                <a:spcPts val="1200"/>
              </a:spcAft>
              <a:buClr>
                <a:srgbClr val="000000"/>
              </a:buClr>
              <a:buSzPts val="1800"/>
              <a:buFont typeface="Arial"/>
              <a:buNone/>
            </a:pPr>
            <a:r>
              <a:t/>
            </a:r>
            <a:endParaRPr b="0" i="0" sz="1800" u="none" cap="none" strike="noStrike">
              <a:solidFill>
                <a:srgbClr val="121212"/>
              </a:solidFill>
              <a:highlight>
                <a:srgbClr val="FFFFFF"/>
              </a:highlight>
              <a:latin typeface="Georgia"/>
              <a:ea typeface="Georgia"/>
              <a:cs typeface="Georgia"/>
              <a:sym typeface="Georgia"/>
            </a:endParaRPr>
          </a:p>
        </p:txBody>
      </p:sp>
      <p:sp>
        <p:nvSpPr>
          <p:cNvPr id="1140" name="Google Shape;1140;p114"/>
          <p:cNvSpPr txBox="1"/>
          <p:nvPr/>
        </p:nvSpPr>
        <p:spPr>
          <a:xfrm rot="-480755">
            <a:off x="511328" y="1667353"/>
            <a:ext cx="5102211" cy="2678923"/>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rgbClr val="333333"/>
              </a:solidFill>
              <a:highlight>
                <a:srgbClr val="FFFFFF"/>
              </a:highlight>
              <a:latin typeface="Calibri"/>
              <a:ea typeface="Calibri"/>
              <a:cs typeface="Calibri"/>
              <a:sym typeface="Calibri"/>
            </a:endParaRPr>
          </a:p>
          <a:p>
            <a:pPr indent="0" lvl="0" marL="0" marR="0" rtl="0" algn="l">
              <a:lnSpc>
                <a:spcPct val="100000"/>
              </a:lnSpc>
              <a:spcBef>
                <a:spcPts val="1067"/>
              </a:spcBef>
              <a:spcAft>
                <a:spcPts val="0"/>
              </a:spcAft>
              <a:buClr>
                <a:srgbClr val="000000"/>
              </a:buClr>
              <a:buSzPts val="2400"/>
              <a:buFont typeface="Arial"/>
              <a:buNone/>
            </a:pPr>
            <a:r>
              <a:t/>
            </a:r>
            <a:endParaRPr b="0" i="0" sz="2400" u="none" cap="none" strike="noStrike">
              <a:solidFill>
                <a:schemeClr val="dk2"/>
              </a:solidFill>
              <a:latin typeface="Twentieth Century"/>
              <a:ea typeface="Twentieth Century"/>
              <a:cs typeface="Twentieth Century"/>
              <a:sym typeface="Twentieth Century"/>
            </a:endParaRPr>
          </a:p>
        </p:txBody>
      </p:sp>
      <p:sp>
        <p:nvSpPr>
          <p:cNvPr id="1141" name="Google Shape;1141;p114"/>
          <p:cNvSpPr txBox="1"/>
          <p:nvPr/>
        </p:nvSpPr>
        <p:spPr>
          <a:xfrm rot="430579">
            <a:off x="1254485" y="1426550"/>
            <a:ext cx="4710097" cy="3912703"/>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2533"/>
              <a:buFont typeface="Arial"/>
              <a:buNone/>
            </a:pPr>
            <a:r>
              <a:rPr b="1" i="0" lang="en-US" sz="2033" u="none" cap="none" strike="noStrike">
                <a:solidFill>
                  <a:srgbClr val="333333"/>
                </a:solidFill>
                <a:highlight>
                  <a:srgbClr val="FFFFFF"/>
                </a:highlight>
                <a:latin typeface="Calibri"/>
                <a:ea typeface="Calibri"/>
                <a:cs typeface="Calibri"/>
                <a:sym typeface="Calibri"/>
              </a:rPr>
              <a:t>SHOP and DROP</a:t>
            </a:r>
            <a:endParaRPr b="1" i="0" sz="1900" u="none" cap="none" strike="noStrike">
              <a:solidFill>
                <a:srgbClr val="1D2D58"/>
              </a:solidFill>
              <a:highlight>
                <a:srgbClr val="FFFFFF"/>
              </a:highlight>
              <a:latin typeface="Calibri"/>
              <a:ea typeface="Calibri"/>
              <a:cs typeface="Calibri"/>
              <a:sym typeface="Calibri"/>
            </a:endParaRPr>
          </a:p>
          <a:p>
            <a:pPr indent="0" lvl="0" marL="0" marR="0" rtl="0" algn="ctr">
              <a:lnSpc>
                <a:spcPct val="115000"/>
              </a:lnSpc>
              <a:spcBef>
                <a:spcPts val="1067"/>
              </a:spcBef>
              <a:spcAft>
                <a:spcPts val="0"/>
              </a:spcAft>
              <a:buClr>
                <a:srgbClr val="000000"/>
              </a:buClr>
              <a:buSzPts val="2400"/>
              <a:buFont typeface="Arial"/>
              <a:buNone/>
            </a:pPr>
            <a:r>
              <a:rPr b="1" i="0" lang="en-US" sz="1900" u="none" cap="none" strike="noStrike">
                <a:solidFill>
                  <a:srgbClr val="1D2D58"/>
                </a:solidFill>
                <a:highlight>
                  <a:srgbClr val="FFFFFF"/>
                </a:highlight>
                <a:latin typeface="Calibri"/>
                <a:ea typeface="Calibri"/>
                <a:cs typeface="Calibri"/>
                <a:sym typeface="Calibri"/>
              </a:rPr>
              <a:t>This campaign encouraged shoppers in Ireland to leave all excess plastic packaging behind at supermarkets to pressure the companies to ditch plastic.  Days of Action were held in 2018 and 2019. </a:t>
            </a:r>
            <a:endParaRPr b="1" i="0" sz="1900" u="none" cap="none" strike="noStrike">
              <a:solidFill>
                <a:srgbClr val="1D2D58"/>
              </a:solidFill>
              <a:highlight>
                <a:srgbClr val="FFFFFF"/>
              </a:highlight>
              <a:latin typeface="Calibri"/>
              <a:ea typeface="Calibri"/>
              <a:cs typeface="Calibri"/>
              <a:sym typeface="Calibri"/>
            </a:endParaRPr>
          </a:p>
          <a:p>
            <a:pPr indent="0" lvl="0" marL="0" marR="0" rtl="0" algn="ctr">
              <a:lnSpc>
                <a:spcPct val="115000"/>
              </a:lnSpc>
              <a:spcBef>
                <a:spcPts val="2000"/>
              </a:spcBef>
              <a:spcAft>
                <a:spcPts val="0"/>
              </a:spcAft>
              <a:buClr>
                <a:srgbClr val="000000"/>
              </a:buClr>
              <a:buSzPts val="2400"/>
              <a:buFont typeface="Arial"/>
              <a:buNone/>
            </a:pPr>
            <a:r>
              <a:rPr b="1" i="0" lang="en-US" sz="1900" u="none" cap="none" strike="noStrike">
                <a:solidFill>
                  <a:srgbClr val="333333"/>
                </a:solidFill>
                <a:highlight>
                  <a:srgbClr val="FFFFFF"/>
                </a:highlight>
                <a:latin typeface="Calibri"/>
                <a:ea typeface="Calibri"/>
                <a:cs typeface="Calibri"/>
                <a:sym typeface="Calibri"/>
              </a:rPr>
              <a:t>Lidl and Aldi  introduced permanent recycling bins in their stores in response. The campaigners say this misses the point - the solution is to remove the plastic completely.</a:t>
            </a:r>
            <a:br>
              <a:rPr b="1" i="0" lang="en-US" sz="2100" u="none" cap="none" strike="noStrike">
                <a:solidFill>
                  <a:srgbClr val="333333"/>
                </a:solidFill>
                <a:highlight>
                  <a:srgbClr val="FFFFFF"/>
                </a:highlight>
                <a:latin typeface="Calibri"/>
                <a:ea typeface="Calibri"/>
                <a:cs typeface="Calibri"/>
                <a:sym typeface="Calibri"/>
              </a:rPr>
            </a:br>
            <a:br>
              <a:rPr b="1" i="0" lang="en-US" sz="2400" u="none" cap="none" strike="noStrike">
                <a:solidFill>
                  <a:srgbClr val="333333"/>
                </a:solidFill>
                <a:highlight>
                  <a:srgbClr val="FFFFFF"/>
                </a:highlight>
                <a:latin typeface="Calibri"/>
                <a:ea typeface="Calibri"/>
                <a:cs typeface="Calibri"/>
                <a:sym typeface="Calibri"/>
              </a:rPr>
            </a:br>
            <a:r>
              <a:rPr b="1" i="0" lang="en-US" sz="2400" u="none" cap="none" strike="noStrike">
                <a:solidFill>
                  <a:srgbClr val="333333"/>
                </a:solidFill>
                <a:highlight>
                  <a:srgbClr val="FFFFFF"/>
                </a:highlight>
                <a:latin typeface="Calibri"/>
                <a:ea typeface="Calibri"/>
                <a:cs typeface="Calibri"/>
                <a:sym typeface="Calibri"/>
              </a:rPr>
              <a:t> </a:t>
            </a:r>
            <a:endParaRPr b="1" i="0" sz="2400" u="none" cap="none" strike="noStrike">
              <a:solidFill>
                <a:srgbClr val="333333"/>
              </a:solidFill>
              <a:highlight>
                <a:srgbClr val="FFFFFF"/>
              </a:highlight>
              <a:latin typeface="Calibri"/>
              <a:ea typeface="Calibri"/>
              <a:cs typeface="Calibri"/>
              <a:sym typeface="Calibri"/>
            </a:endParaRPr>
          </a:p>
          <a:p>
            <a:pPr indent="0" lvl="0" marL="0" marR="0" rtl="0" algn="ctr">
              <a:lnSpc>
                <a:spcPct val="100000"/>
              </a:lnSpc>
              <a:spcBef>
                <a:spcPts val="1067"/>
              </a:spcBef>
              <a:spcAft>
                <a:spcPts val="0"/>
              </a:spcAft>
              <a:buClr>
                <a:srgbClr val="000000"/>
              </a:buClr>
              <a:buSzPts val="2400"/>
              <a:buFont typeface="Arial"/>
              <a:buNone/>
            </a:pPr>
            <a:r>
              <a:t/>
            </a:r>
            <a:endParaRPr b="0" i="0" sz="2400" u="none" cap="none" strike="noStrike">
              <a:solidFill>
                <a:schemeClr val="dk2"/>
              </a:solidFill>
              <a:latin typeface="Twentieth Century"/>
              <a:ea typeface="Twentieth Century"/>
              <a:cs typeface="Twentieth Century"/>
              <a:sym typeface="Twentieth Century"/>
            </a:endParaRPr>
          </a:p>
        </p:txBody>
      </p:sp>
      <p:pic>
        <p:nvPicPr>
          <p:cNvPr id="1142" name="Google Shape;1142;p114"/>
          <p:cNvPicPr preferRelativeResize="0"/>
          <p:nvPr/>
        </p:nvPicPr>
        <p:blipFill rotWithShape="1">
          <a:blip r:embed="rId3">
            <a:alphaModFix/>
          </a:blip>
          <a:srcRect b="0" l="0" r="0" t="0"/>
          <a:stretch/>
        </p:blipFill>
        <p:spPr>
          <a:xfrm rot="-524771">
            <a:off x="6604760" y="1684602"/>
            <a:ext cx="4533845" cy="4241061"/>
          </a:xfrm>
          <a:prstGeom prst="rect">
            <a:avLst/>
          </a:prstGeom>
          <a:solidFill>
            <a:srgbClr val="76A5AF"/>
          </a:solidFill>
          <a:ln>
            <a:noFill/>
          </a:ln>
        </p:spPr>
      </p:pic>
      <p:sp>
        <p:nvSpPr>
          <p:cNvPr id="1143" name="Google Shape;1143;p114"/>
          <p:cNvSpPr txBox="1"/>
          <p:nvPr/>
        </p:nvSpPr>
        <p:spPr>
          <a:xfrm>
            <a:off x="7347700" y="6223133"/>
            <a:ext cx="4604400" cy="357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67"/>
              <a:buFont typeface="Arial"/>
              <a:buNone/>
            </a:pPr>
            <a:r>
              <a:rPr b="1" i="0" lang="en-US" sz="1467" u="sng" cap="none" strike="noStrike">
                <a:solidFill>
                  <a:srgbClr val="2200CC"/>
                </a:solidFill>
                <a:latin typeface="Twentieth Century"/>
                <a:ea typeface="Twentieth Century"/>
                <a:cs typeface="Twentieth Century"/>
                <a:sym typeface="Twentieth Century"/>
                <a:hlinkClick r:id="rId4">
                  <a:extLst>
                    <a:ext uri="{A12FA001-AC4F-418D-AE19-62706E023703}">
                      <ahyp:hlinkClr val="tx"/>
                    </a:ext>
                  </a:extLst>
                </a:hlinkClick>
              </a:rPr>
              <a:t>www.voiceireland.org/campaign/shop-and-drop</a:t>
            </a:r>
            <a:endParaRPr b="0" i="0" sz="2400" u="none" cap="none" strike="noStrike">
              <a:solidFill>
                <a:schemeClr val="dk2"/>
              </a:solidFill>
              <a:latin typeface="Twentieth Century"/>
              <a:ea typeface="Twentieth Century"/>
              <a:cs typeface="Twentieth Century"/>
              <a:sym typeface="Twentieth Century"/>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15"/>
          <p:cNvSpPr/>
          <p:nvPr/>
        </p:nvSpPr>
        <p:spPr>
          <a:xfrm>
            <a:off x="0" y="0"/>
            <a:ext cx="12192000" cy="3425600"/>
          </a:xfrm>
          <a:prstGeom prst="rect">
            <a:avLst/>
          </a:prstGeom>
          <a:solidFill>
            <a:srgbClr val="07376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149" name="Google Shape;1149;p115"/>
          <p:cNvGrpSpPr/>
          <p:nvPr/>
        </p:nvGrpSpPr>
        <p:grpSpPr>
          <a:xfrm rot="-513818">
            <a:off x="269386" y="1240920"/>
            <a:ext cx="5594511" cy="4376173"/>
            <a:chOff x="2474075" y="1158675"/>
            <a:chExt cx="4196100" cy="3282300"/>
          </a:xfrm>
        </p:grpSpPr>
        <p:sp>
          <p:nvSpPr>
            <p:cNvPr id="1150" name="Google Shape;1150;p115"/>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151" name="Google Shape;1151;p115"/>
            <p:cNvSpPr txBox="1"/>
            <p:nvPr/>
          </p:nvSpPr>
          <p:spPr>
            <a:xfrm rot="366">
              <a:off x="3162755" y="3864839"/>
              <a:ext cx="2818500" cy="5577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34343"/>
                  </a:solidFill>
                  <a:latin typeface="Lato"/>
                  <a:ea typeface="Lato"/>
                  <a:cs typeface="Lato"/>
                  <a:sym typeface="Lato"/>
                </a:rPr>
                <a:t>Climate Case Ireland</a:t>
              </a:r>
              <a:endParaRPr b="0" i="0" sz="2400" u="none" cap="none" strike="noStrike">
                <a:solidFill>
                  <a:srgbClr val="434343"/>
                </a:solidFill>
                <a:latin typeface="Lato"/>
                <a:ea typeface="Lato"/>
                <a:cs typeface="Lato"/>
                <a:sym typeface="Lato"/>
              </a:endParaRPr>
            </a:p>
          </p:txBody>
        </p:sp>
      </p:grpSp>
      <p:sp>
        <p:nvSpPr>
          <p:cNvPr id="1152" name="Google Shape;1152;p115"/>
          <p:cNvSpPr/>
          <p:nvPr/>
        </p:nvSpPr>
        <p:spPr>
          <a:xfrm rot="424056">
            <a:off x="6191323" y="894238"/>
            <a:ext cx="5594912" cy="4376444"/>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40000"/>
              </a:lnSpc>
              <a:spcBef>
                <a:spcPts val="0"/>
              </a:spcBef>
              <a:spcAft>
                <a:spcPts val="1200"/>
              </a:spcAft>
              <a:buClr>
                <a:srgbClr val="000000"/>
              </a:buClr>
              <a:buSzPts val="1800"/>
              <a:buFont typeface="Arial"/>
              <a:buNone/>
            </a:pPr>
            <a:r>
              <a:t/>
            </a:r>
            <a:endParaRPr b="0" i="0" sz="1800" u="none" cap="none" strike="noStrike">
              <a:solidFill>
                <a:srgbClr val="121212"/>
              </a:solidFill>
              <a:highlight>
                <a:srgbClr val="FFFFFF"/>
              </a:highlight>
              <a:latin typeface="Georgia"/>
              <a:ea typeface="Georgia"/>
              <a:cs typeface="Georgia"/>
              <a:sym typeface="Georgia"/>
            </a:endParaRPr>
          </a:p>
        </p:txBody>
      </p:sp>
      <p:sp>
        <p:nvSpPr>
          <p:cNvPr id="1153" name="Google Shape;1153;p115"/>
          <p:cNvSpPr txBox="1"/>
          <p:nvPr/>
        </p:nvSpPr>
        <p:spPr>
          <a:xfrm rot="-543520">
            <a:off x="518467" y="1868650"/>
            <a:ext cx="5096364" cy="2510564"/>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2067"/>
              <a:buFont typeface="Arial"/>
              <a:buNone/>
            </a:pPr>
            <a:br>
              <a:rPr b="0" i="0" lang="en-US" sz="2067" u="none" cap="none" strike="noStrike">
                <a:solidFill>
                  <a:srgbClr val="252525"/>
                </a:solidFill>
                <a:highlight>
                  <a:srgbClr val="FFFFFF"/>
                </a:highlight>
                <a:latin typeface="Twentieth Century"/>
                <a:ea typeface="Twentieth Century"/>
                <a:cs typeface="Twentieth Century"/>
                <a:sym typeface="Twentieth Century"/>
              </a:rPr>
            </a:br>
            <a:r>
              <a:rPr b="0" i="0" lang="en-US" sz="1800" u="none" cap="none" strike="noStrike">
                <a:solidFill>
                  <a:srgbClr val="252525"/>
                </a:solidFill>
                <a:highlight>
                  <a:srgbClr val="FFFFFF"/>
                </a:highlight>
                <a:latin typeface="Calibri"/>
                <a:ea typeface="Calibri"/>
                <a:cs typeface="Calibri"/>
                <a:sym typeface="Calibri"/>
              </a:rPr>
              <a:t>Friends of the Irish Environment: </a:t>
            </a:r>
            <a:br>
              <a:rPr b="0" i="0" lang="en-US" sz="1800" u="none" cap="none" strike="noStrike">
                <a:solidFill>
                  <a:srgbClr val="252525"/>
                </a:solidFill>
                <a:highlight>
                  <a:srgbClr val="FFFFFF"/>
                </a:highlight>
                <a:latin typeface="Calibri"/>
                <a:ea typeface="Calibri"/>
                <a:cs typeface="Calibri"/>
                <a:sym typeface="Calibri"/>
              </a:rPr>
            </a:br>
            <a:r>
              <a:rPr b="0" i="0" lang="en-US" sz="1800" u="none" cap="none" strike="noStrike">
                <a:solidFill>
                  <a:srgbClr val="252525"/>
                </a:solidFill>
                <a:highlight>
                  <a:srgbClr val="FFFFFF"/>
                </a:highlight>
                <a:latin typeface="Calibri"/>
                <a:ea typeface="Calibri"/>
                <a:cs typeface="Calibri"/>
                <a:sym typeface="Calibri"/>
              </a:rPr>
              <a:t>In 2019 Friends of the Irish Environment took legal case to hold the government accountable for failing to act, and knowingly contributing to dangerous levels of climate change.</a:t>
            </a:r>
            <a:br>
              <a:rPr b="0" i="0" lang="en-US" sz="1800" u="none" cap="none" strike="noStrike">
                <a:solidFill>
                  <a:srgbClr val="252525"/>
                </a:solidFill>
                <a:highlight>
                  <a:srgbClr val="FFFFFF"/>
                </a:highlight>
                <a:latin typeface="Calibri"/>
                <a:ea typeface="Calibri"/>
                <a:cs typeface="Calibri"/>
                <a:sym typeface="Calibri"/>
              </a:rPr>
            </a:br>
            <a:br>
              <a:rPr b="0" i="0" lang="en-US" sz="1800" u="none" cap="none" strike="noStrike">
                <a:solidFill>
                  <a:srgbClr val="252525"/>
                </a:solidFill>
                <a:highlight>
                  <a:srgbClr val="FFFFFF"/>
                </a:highlight>
                <a:latin typeface="Calibri"/>
                <a:ea typeface="Calibri"/>
                <a:cs typeface="Calibri"/>
                <a:sym typeface="Calibri"/>
              </a:rPr>
            </a:br>
            <a:r>
              <a:rPr b="0" i="0" lang="en-US" sz="1733" u="none" cap="none" strike="noStrike">
                <a:solidFill>
                  <a:srgbClr val="1F1F1F"/>
                </a:solidFill>
                <a:highlight>
                  <a:srgbClr val="FFFFFF"/>
                </a:highlight>
                <a:latin typeface="Calibri"/>
                <a:ea typeface="Calibri"/>
                <a:cs typeface="Calibri"/>
                <a:sym typeface="Calibri"/>
              </a:rPr>
              <a:t>In 2020, the group won in court when Supreme Court ordered the government to develop a more ambitious climate strategy.</a:t>
            </a:r>
            <a:endParaRPr b="0" i="0" sz="1800" u="none" cap="none" strike="noStrike">
              <a:solidFill>
                <a:srgbClr val="252525"/>
              </a:solidFill>
              <a:highlight>
                <a:srgbClr val="FFFFFF"/>
              </a:highlight>
              <a:latin typeface="Calibri"/>
              <a:ea typeface="Calibri"/>
              <a:cs typeface="Calibri"/>
              <a:sym typeface="Calibri"/>
            </a:endParaRPr>
          </a:p>
          <a:p>
            <a:pPr indent="0" lvl="0" marL="0" marR="0" rtl="0" algn="ctr">
              <a:lnSpc>
                <a:spcPct val="100000"/>
              </a:lnSpc>
              <a:spcBef>
                <a:spcPts val="2933"/>
              </a:spcBef>
              <a:spcAft>
                <a:spcPts val="0"/>
              </a:spcAft>
              <a:buClr>
                <a:srgbClr val="000000"/>
              </a:buClr>
              <a:buSzPts val="2133"/>
              <a:buFont typeface="Arial"/>
              <a:buNone/>
            </a:pPr>
            <a:r>
              <a:t/>
            </a:r>
            <a:endParaRPr b="0" i="0" sz="2133" u="none" cap="none" strike="noStrike">
              <a:solidFill>
                <a:schemeClr val="dk1"/>
              </a:solidFill>
              <a:highlight>
                <a:srgbClr val="FFFFFF"/>
              </a:highlight>
              <a:latin typeface="Calibri"/>
              <a:ea typeface="Calibri"/>
              <a:cs typeface="Calibri"/>
              <a:sym typeface="Calibri"/>
            </a:endParaRPr>
          </a:p>
        </p:txBody>
      </p:sp>
      <p:pic>
        <p:nvPicPr>
          <p:cNvPr id="1154" name="Google Shape;1154;p115"/>
          <p:cNvPicPr preferRelativeResize="0"/>
          <p:nvPr/>
        </p:nvPicPr>
        <p:blipFill rotWithShape="1">
          <a:blip r:embed="rId3">
            <a:alphaModFix/>
          </a:blip>
          <a:srcRect b="0" l="0" r="0" t="0"/>
          <a:stretch/>
        </p:blipFill>
        <p:spPr>
          <a:xfrm rot="391473">
            <a:off x="6286967" y="1253873"/>
            <a:ext cx="5192032" cy="3657188"/>
          </a:xfrm>
          <a:prstGeom prst="rect">
            <a:avLst/>
          </a:prstGeom>
          <a:solidFill>
            <a:srgbClr val="FFFFFF"/>
          </a:solidFill>
          <a:ln>
            <a:noFill/>
          </a:ln>
          <a:effectLst>
            <a:outerShdw blurRad="228600" rotWithShape="0" algn="tl" dir="5400000" dist="50800">
              <a:srgbClr val="000000">
                <a:alpha val="54117"/>
              </a:srgbClr>
            </a:outerShdw>
          </a:effectLst>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16"/>
          <p:cNvSpPr/>
          <p:nvPr/>
        </p:nvSpPr>
        <p:spPr>
          <a:xfrm>
            <a:off x="0" y="0"/>
            <a:ext cx="12192000" cy="3425600"/>
          </a:xfrm>
          <a:prstGeom prst="rect">
            <a:avLst/>
          </a:prstGeom>
          <a:solidFill>
            <a:srgbClr val="FADA8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grpSp>
        <p:nvGrpSpPr>
          <p:cNvPr id="1160" name="Google Shape;1160;p116"/>
          <p:cNvGrpSpPr/>
          <p:nvPr/>
        </p:nvGrpSpPr>
        <p:grpSpPr>
          <a:xfrm rot="-5812516">
            <a:off x="350899" y="1168491"/>
            <a:ext cx="5603765" cy="4448055"/>
            <a:chOff x="2474075" y="1158675"/>
            <a:chExt cx="4196100" cy="3282300"/>
          </a:xfrm>
        </p:grpSpPr>
        <p:sp>
          <p:nvSpPr>
            <p:cNvPr id="1161" name="Google Shape;1161;p116"/>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1162" name="Google Shape;1162;p116"/>
            <p:cNvSpPr txBox="1"/>
            <p:nvPr/>
          </p:nvSpPr>
          <p:spPr>
            <a:xfrm rot="366">
              <a:off x="3162755" y="3864839"/>
              <a:ext cx="2818500" cy="5577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434343"/>
                </a:solidFill>
                <a:latin typeface="Lato"/>
                <a:ea typeface="Lato"/>
                <a:cs typeface="Lato"/>
                <a:sym typeface="Lato"/>
              </a:endParaRPr>
            </a:p>
          </p:txBody>
        </p:sp>
      </p:grpSp>
      <p:sp>
        <p:nvSpPr>
          <p:cNvPr id="1163" name="Google Shape;1163;p116"/>
          <p:cNvSpPr/>
          <p:nvPr/>
        </p:nvSpPr>
        <p:spPr>
          <a:xfrm rot="-247956">
            <a:off x="6191428" y="894193"/>
            <a:ext cx="5594947" cy="4376593"/>
          </a:xfrm>
          <a:prstGeom prst="roundRect">
            <a:avLst>
              <a:gd fmla="val 0" name="adj"/>
            </a:avLst>
          </a:prstGeom>
          <a:solidFill>
            <a:srgbClr val="FFFFFF"/>
          </a:solidFill>
          <a:ln>
            <a:noFill/>
          </a:ln>
          <a:effectLst>
            <a:outerShdw blurRad="228600" rotWithShape="0" algn="tl" dir="5400000" dist="50800">
              <a:srgbClr val="000000">
                <a:alpha val="54117"/>
              </a:srgbClr>
            </a:outerShdw>
          </a:effectLst>
        </p:spPr>
        <p:txBody>
          <a:bodyPr anchorCtr="0" anchor="ctr" bIns="121900" lIns="121900" spcFirstLastPara="1" rIns="121900" wrap="square" tIns="121900">
            <a:noAutofit/>
          </a:bodyPr>
          <a:lstStyle/>
          <a:p>
            <a:pPr indent="0" lvl="0" marL="0" marR="0" rtl="0" algn="ctr">
              <a:lnSpc>
                <a:spcPct val="115000"/>
              </a:lnSpc>
              <a:spcBef>
                <a:spcPts val="0"/>
              </a:spcBef>
              <a:spcAft>
                <a:spcPts val="1600"/>
              </a:spcAft>
              <a:buClr>
                <a:srgbClr val="000000"/>
              </a:buClr>
              <a:buSzPts val="2533"/>
              <a:buFont typeface="Arial"/>
              <a:buNone/>
            </a:pPr>
            <a:r>
              <a:rPr b="1" i="0" lang="en-US" sz="2533" u="none" cap="none" strike="noStrike">
                <a:solidFill>
                  <a:srgbClr val="454545"/>
                </a:solidFill>
                <a:highlight>
                  <a:srgbClr val="FFFFFF"/>
                </a:highlight>
                <a:latin typeface="Calibri"/>
                <a:ea typeface="Calibri"/>
                <a:cs typeface="Calibri"/>
                <a:sym typeface="Calibri"/>
              </a:rPr>
              <a:t>WHAT ELSE?!</a:t>
            </a:r>
            <a:endParaRPr b="1" i="0" sz="2533" u="none" cap="none" strike="noStrike">
              <a:solidFill>
                <a:srgbClr val="454545"/>
              </a:solidFill>
              <a:highlight>
                <a:srgbClr val="FFFFFF"/>
              </a:highlight>
              <a:latin typeface="Calibri"/>
              <a:ea typeface="Calibri"/>
              <a:cs typeface="Calibri"/>
              <a:sym typeface="Calibri"/>
            </a:endParaRPr>
          </a:p>
        </p:txBody>
      </p:sp>
      <p:sp>
        <p:nvSpPr>
          <p:cNvPr id="1164" name="Google Shape;1164;p116"/>
          <p:cNvSpPr txBox="1"/>
          <p:nvPr/>
        </p:nvSpPr>
        <p:spPr>
          <a:xfrm>
            <a:off x="5776767" y="6168933"/>
            <a:ext cx="5991200" cy="433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chemeClr val="dk2"/>
              </a:solidFill>
              <a:latin typeface="Twentieth Century"/>
              <a:ea typeface="Twentieth Century"/>
              <a:cs typeface="Twentieth Century"/>
              <a:sym typeface="Twentieth Century"/>
            </a:endParaRPr>
          </a:p>
        </p:txBody>
      </p:sp>
      <p:sp>
        <p:nvSpPr>
          <p:cNvPr id="1165" name="Google Shape;1165;p116"/>
          <p:cNvSpPr txBox="1"/>
          <p:nvPr/>
        </p:nvSpPr>
        <p:spPr>
          <a:xfrm rot="-473479">
            <a:off x="1597311" y="5453908"/>
            <a:ext cx="3542749" cy="270965"/>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2"/>
              </a:solidFill>
              <a:latin typeface="Twentieth Century"/>
              <a:ea typeface="Twentieth Century"/>
              <a:cs typeface="Twentieth Century"/>
              <a:sym typeface="Twentieth Century"/>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9" name="Shape 1169"/>
        <p:cNvGrpSpPr/>
        <p:nvPr/>
      </p:nvGrpSpPr>
      <p:grpSpPr>
        <a:xfrm>
          <a:off x="0" y="0"/>
          <a:ext cx="0" cy="0"/>
          <a:chOff x="0" y="0"/>
          <a:chExt cx="0" cy="0"/>
        </a:xfrm>
      </p:grpSpPr>
      <p:sp>
        <p:nvSpPr>
          <p:cNvPr id="1170" name="Google Shape;1170;p117"/>
          <p:cNvSpPr/>
          <p:nvPr/>
        </p:nvSpPr>
        <p:spPr>
          <a:xfrm>
            <a:off x="0" y="0"/>
            <a:ext cx="12192000" cy="4572001"/>
          </a:xfrm>
          <a:prstGeom prst="rect">
            <a:avLst/>
          </a:prstGeom>
          <a:solidFill>
            <a:srgbClr val="1482A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171" name="Google Shape;1171;p117"/>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cxnSp>
        <p:nvCxnSpPr>
          <p:cNvPr id="1172" name="Google Shape;1172;p117"/>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
        <p:nvSpPr>
          <p:cNvPr id="1173" name="Google Shape;1173;p117"/>
          <p:cNvSpPr/>
          <p:nvPr/>
        </p:nvSpPr>
        <p:spPr>
          <a:xfrm>
            <a:off x="0" y="0"/>
            <a:ext cx="12188726" cy="68589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174" name="Google Shape;1174;p117"/>
          <p:cNvSpPr txBox="1"/>
          <p:nvPr>
            <p:ph type="title"/>
          </p:nvPr>
        </p:nvSpPr>
        <p:spPr>
          <a:xfrm>
            <a:off x="636805" y="640080"/>
            <a:ext cx="3378099" cy="3034857"/>
          </a:xfrm>
          <a:prstGeom prst="rect">
            <a:avLst/>
          </a:prstGeom>
          <a:noFill/>
          <a:ln>
            <a:noFill/>
          </a:ln>
        </p:spPr>
        <p:txBody>
          <a:bodyPr anchorCtr="0" anchor="b" bIns="45700" lIns="91425" spcFirstLastPara="1" rIns="91425" wrap="square" tIns="45700">
            <a:normAutofit/>
          </a:bodyPr>
          <a:lstStyle/>
          <a:p>
            <a:pPr indent="0" lvl="0" marL="0" rtl="0" algn="r">
              <a:lnSpc>
                <a:spcPct val="80000"/>
              </a:lnSpc>
              <a:spcBef>
                <a:spcPts val="0"/>
              </a:spcBef>
              <a:spcAft>
                <a:spcPts val="0"/>
              </a:spcAft>
              <a:buClr>
                <a:srgbClr val="0C0C0C"/>
              </a:buClr>
              <a:buSzPts val="3700"/>
              <a:buFont typeface="Twentieth Century"/>
              <a:buNone/>
            </a:pPr>
            <a:r>
              <a:rPr lang="en-US" sz="3700" cap="none">
                <a:solidFill>
                  <a:srgbClr val="0C0C0C"/>
                </a:solidFill>
                <a:latin typeface="Twentieth Century"/>
                <a:ea typeface="Twentieth Century"/>
                <a:cs typeface="Twentieth Century"/>
                <a:sym typeface="Twentieth Century"/>
              </a:rPr>
              <a:t>DEBT AND TAX ARE CLIMATE JUSTICE ISSUES</a:t>
            </a:r>
            <a:br>
              <a:rPr lang="en-US" sz="3700" cap="none">
                <a:solidFill>
                  <a:srgbClr val="0C0C0C"/>
                </a:solidFill>
                <a:latin typeface="Twentieth Century"/>
                <a:ea typeface="Twentieth Century"/>
                <a:cs typeface="Twentieth Century"/>
                <a:sym typeface="Twentieth Century"/>
              </a:rPr>
            </a:br>
            <a:r>
              <a:rPr lang="en-US" sz="1100" cap="none">
                <a:solidFill>
                  <a:srgbClr val="0C0C0C"/>
                </a:solidFill>
                <a:latin typeface="Twentieth Century"/>
                <a:ea typeface="Twentieth Century"/>
                <a:cs typeface="Twentieth Century"/>
                <a:sym typeface="Twentieth Century"/>
              </a:rPr>
              <a:t>HTTPS://WWW.EURODAD.ORG/CLIMATE_DEBT_FAQS</a:t>
            </a:r>
            <a:endParaRPr/>
          </a:p>
        </p:txBody>
      </p:sp>
      <p:sp>
        <p:nvSpPr>
          <p:cNvPr id="1175" name="Google Shape;1175;p117"/>
          <p:cNvSpPr txBox="1"/>
          <p:nvPr>
            <p:ph idx="1" type="body"/>
          </p:nvPr>
        </p:nvSpPr>
        <p:spPr>
          <a:xfrm>
            <a:off x="636806" y="3849539"/>
            <a:ext cx="3378098" cy="2367405"/>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SzPts val="1600"/>
              <a:buNone/>
            </a:pPr>
            <a:br>
              <a:rPr lang="en-US" sz="1600">
                <a:solidFill>
                  <a:srgbClr val="0C0C0C"/>
                </a:solidFill>
              </a:rPr>
            </a:br>
            <a:br>
              <a:rPr lang="en-US" sz="1600">
                <a:solidFill>
                  <a:srgbClr val="0C0C0C"/>
                </a:solidFill>
              </a:rPr>
            </a:br>
            <a:r>
              <a:rPr lang="en-US" sz="4000">
                <a:solidFill>
                  <a:srgbClr val="0C0C0C"/>
                </a:solidFill>
              </a:rPr>
              <a:t>“ A tale of two emergencies”</a:t>
            </a:r>
            <a:endParaRPr/>
          </a:p>
        </p:txBody>
      </p:sp>
      <p:cxnSp>
        <p:nvCxnSpPr>
          <p:cNvPr id="1176" name="Google Shape;1176;p117"/>
          <p:cNvCxnSpPr/>
          <p:nvPr/>
        </p:nvCxnSpPr>
        <p:spPr>
          <a:xfrm>
            <a:off x="700698" y="3765314"/>
            <a:ext cx="3200400" cy="0"/>
          </a:xfrm>
          <a:prstGeom prst="straightConnector1">
            <a:avLst/>
          </a:prstGeom>
          <a:noFill/>
          <a:ln cap="flat" cmpd="sng" w="19050">
            <a:solidFill>
              <a:srgbClr val="1482AB"/>
            </a:solidFill>
            <a:prstDash val="solid"/>
            <a:round/>
            <a:headEnd len="sm" w="sm" type="none"/>
            <a:tailEnd len="sm" w="sm" type="none"/>
          </a:ln>
        </p:spPr>
      </p:cxnSp>
      <p:pic>
        <p:nvPicPr>
          <p:cNvPr descr="debt than dealing with climate change ..." id="1177" name="Google Shape;1177;p117"/>
          <p:cNvPicPr preferRelativeResize="0"/>
          <p:nvPr>
            <p:ph idx="2" type="body"/>
          </p:nvPr>
        </p:nvPicPr>
        <p:blipFill rotWithShape="1">
          <a:blip r:embed="rId3">
            <a:alphaModFix/>
          </a:blip>
          <a:srcRect b="0" l="0" r="0" t="0"/>
          <a:stretch/>
        </p:blipFill>
        <p:spPr>
          <a:xfrm>
            <a:off x="5301591" y="640080"/>
            <a:ext cx="5603721" cy="5578816"/>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1" name="Shape 1181"/>
        <p:cNvGrpSpPr/>
        <p:nvPr/>
      </p:nvGrpSpPr>
      <p:grpSpPr>
        <a:xfrm>
          <a:off x="0" y="0"/>
          <a:ext cx="0" cy="0"/>
          <a:chOff x="0" y="0"/>
          <a:chExt cx="0" cy="0"/>
        </a:xfrm>
      </p:grpSpPr>
      <p:cxnSp>
        <p:nvCxnSpPr>
          <p:cNvPr id="1182" name="Google Shape;1182;p118"/>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183" name="Google Shape;1183;p118"/>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184" name="Google Shape;1184;p118"/>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4000"/>
              <a:buFont typeface="Twentieth Century"/>
              <a:buNone/>
            </a:pPr>
            <a:r>
              <a:rPr lang="en-US" sz="4000">
                <a:solidFill>
                  <a:srgbClr val="FFFFFF"/>
                </a:solidFill>
              </a:rPr>
              <a:t>SUBSIDIES – TAXES </a:t>
            </a:r>
            <a:endParaRPr/>
          </a:p>
        </p:txBody>
      </p:sp>
      <p:cxnSp>
        <p:nvCxnSpPr>
          <p:cNvPr id="1185" name="Google Shape;1185;p118"/>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186" name="Google Shape;1186;p118"/>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90000"/>
              </a:lnSpc>
              <a:spcBef>
                <a:spcPts val="0"/>
              </a:spcBef>
              <a:spcAft>
                <a:spcPts val="0"/>
              </a:spcAft>
              <a:buSzPts val="2200"/>
              <a:buNone/>
            </a:pPr>
            <a:r>
              <a:t/>
            </a:r>
            <a:endParaRPr>
              <a:solidFill>
                <a:srgbClr val="FFFFFF"/>
              </a:solidFill>
            </a:endParaRPr>
          </a:p>
          <a:p>
            <a:pPr indent="0" lvl="0" marL="0" rtl="0" algn="l">
              <a:lnSpc>
                <a:spcPct val="90000"/>
              </a:lnSpc>
              <a:spcBef>
                <a:spcPts val="1400"/>
              </a:spcBef>
              <a:spcAft>
                <a:spcPts val="0"/>
              </a:spcAft>
              <a:buSzPts val="2800"/>
              <a:buNone/>
            </a:pPr>
            <a:r>
              <a:rPr b="0" i="0" lang="en-US" sz="2800">
                <a:solidFill>
                  <a:srgbClr val="FFFFFF"/>
                </a:solidFill>
              </a:rPr>
              <a:t>$1.4tn of public money </a:t>
            </a:r>
            <a:r>
              <a:rPr lang="en-US" sz="2800">
                <a:solidFill>
                  <a:srgbClr val="FFFFFF"/>
                </a:solidFill>
              </a:rPr>
              <a:t>went into fossil fuel subsidies in G20 countries in 2022. </a:t>
            </a:r>
            <a:endParaRPr/>
          </a:p>
          <a:p>
            <a:pPr indent="0" lvl="0" marL="0" rtl="0" algn="l">
              <a:lnSpc>
                <a:spcPct val="90000"/>
              </a:lnSpc>
              <a:spcBef>
                <a:spcPts val="1400"/>
              </a:spcBef>
              <a:spcAft>
                <a:spcPts val="0"/>
              </a:spcAft>
              <a:buSzPts val="2200"/>
              <a:buNone/>
            </a:pPr>
            <a:r>
              <a:rPr b="0" i="0" lang="en-US">
                <a:solidFill>
                  <a:srgbClr val="FFFFFF"/>
                </a:solidFill>
              </a:rPr>
              <a:t>International Institute for Sustainable Development (IISD)</a:t>
            </a:r>
            <a:br>
              <a:rPr b="0" i="0" lang="en-US">
                <a:solidFill>
                  <a:srgbClr val="FFFFFF"/>
                </a:solidFill>
              </a:rPr>
            </a:br>
            <a:br>
              <a:rPr b="0" i="0" lang="en-US">
                <a:solidFill>
                  <a:srgbClr val="FFFFFF"/>
                </a:solidFill>
              </a:rPr>
            </a:br>
            <a:br>
              <a:rPr b="0" i="0" lang="en-US">
                <a:solidFill>
                  <a:srgbClr val="FFFFFF"/>
                </a:solidFill>
              </a:rPr>
            </a:br>
            <a:r>
              <a:rPr lang="en-US" sz="1100">
                <a:solidFill>
                  <a:srgbClr val="FFFFFF"/>
                </a:solidFill>
              </a:rPr>
              <a:t>https://www.theguardian.com/environment/2023/aug/23/g20-poured-more-than-1tn-on-fossil-fuel-subsidies-despite-cop26-pledges-report</a:t>
            </a:r>
            <a:endParaRPr/>
          </a:p>
        </p:txBody>
      </p:sp>
      <p:pic>
        <p:nvPicPr>
          <p:cNvPr descr="Coal at Newcastle, Australia, the world's largest coal exporting port" id="1187" name="Google Shape;1187;p118"/>
          <p:cNvPicPr preferRelativeResize="0"/>
          <p:nvPr>
            <p:ph idx="2" type="body"/>
          </p:nvPr>
        </p:nvPicPr>
        <p:blipFill rotWithShape="1">
          <a:blip r:embed="rId3">
            <a:alphaModFix/>
          </a:blip>
          <a:srcRect b="0" l="0" r="0" t="0"/>
          <a:stretch/>
        </p:blipFill>
        <p:spPr>
          <a:xfrm>
            <a:off x="6096000" y="1792224"/>
            <a:ext cx="5455921" cy="3273552"/>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1" name="Shape 1191"/>
        <p:cNvGrpSpPr/>
        <p:nvPr/>
      </p:nvGrpSpPr>
      <p:grpSpPr>
        <a:xfrm>
          <a:off x="0" y="0"/>
          <a:ext cx="0" cy="0"/>
          <a:chOff x="0" y="0"/>
          <a:chExt cx="0" cy="0"/>
        </a:xfrm>
      </p:grpSpPr>
      <p:cxnSp>
        <p:nvCxnSpPr>
          <p:cNvPr id="1192" name="Google Shape;1192;p119"/>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193" name="Google Shape;1193;p119"/>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194" name="Google Shape;1194;p119"/>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000"/>
              <a:buFont typeface="Twentieth Century"/>
              <a:buNone/>
            </a:pPr>
            <a:r>
              <a:rPr lang="en-US">
                <a:solidFill>
                  <a:srgbClr val="FFFFFF"/>
                </a:solidFill>
              </a:rPr>
              <a:t>TAX AND CLIMATE </a:t>
            </a:r>
            <a:endParaRPr/>
          </a:p>
        </p:txBody>
      </p:sp>
      <p:cxnSp>
        <p:nvCxnSpPr>
          <p:cNvPr id="1195" name="Google Shape;1195;p119"/>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196" name="Google Shape;1196;p119"/>
          <p:cNvSpPr txBox="1"/>
          <p:nvPr>
            <p:ph idx="2"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solidFill>
                <a:srgbClr val="FFFFFF"/>
              </a:solidFill>
            </a:endParaRPr>
          </a:p>
          <a:p>
            <a:pPr indent="0" lvl="0" marL="91440" rtl="0" algn="l">
              <a:lnSpc>
                <a:spcPct val="90000"/>
              </a:lnSpc>
              <a:spcBef>
                <a:spcPts val="1400"/>
              </a:spcBef>
              <a:spcAft>
                <a:spcPts val="0"/>
              </a:spcAft>
              <a:buSzPts val="2200"/>
              <a:buNone/>
            </a:pPr>
            <a:r>
              <a:t/>
            </a:r>
            <a:endParaRPr>
              <a:solidFill>
                <a:srgbClr val="FFFFFF"/>
              </a:solidFill>
            </a:endParaRPr>
          </a:p>
          <a:p>
            <a:pPr indent="0" lvl="0" marL="0" rtl="0" algn="l">
              <a:lnSpc>
                <a:spcPct val="90000"/>
              </a:lnSpc>
              <a:spcBef>
                <a:spcPts val="1400"/>
              </a:spcBef>
              <a:spcAft>
                <a:spcPts val="0"/>
              </a:spcAft>
              <a:buSzPts val="3600"/>
              <a:buNone/>
            </a:pPr>
            <a:r>
              <a:rPr lang="en-US" sz="3600">
                <a:solidFill>
                  <a:srgbClr val="FFFFFF"/>
                </a:solidFill>
              </a:rPr>
              <a:t>2025: teachable tax justice moments!  </a:t>
            </a:r>
            <a:endParaRPr/>
          </a:p>
        </p:txBody>
      </p:sp>
      <p:pic>
        <p:nvPicPr>
          <p:cNvPr descr="A close up of a bottle&#10;&#10;AI-generated content may be incorrect." id="1197" name="Google Shape;1197;p119"/>
          <p:cNvPicPr preferRelativeResize="0"/>
          <p:nvPr>
            <p:ph idx="1" type="body"/>
          </p:nvPr>
        </p:nvPicPr>
        <p:blipFill rotWithShape="1">
          <a:blip r:embed="rId3">
            <a:alphaModFix/>
          </a:blip>
          <a:srcRect b="0" l="0" r="0" t="0"/>
          <a:stretch/>
        </p:blipFill>
        <p:spPr>
          <a:xfrm>
            <a:off x="6474295" y="640080"/>
            <a:ext cx="4699331" cy="55778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2"/>
          <p:cNvSpPr txBox="1"/>
          <p:nvPr>
            <p:ph type="title"/>
          </p:nvPr>
        </p:nvSpPr>
        <p:spPr>
          <a:xfrm>
            <a:off x="1024126" y="585225"/>
            <a:ext cx="6077100" cy="149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lang="en-US"/>
              <a:t>CLIMATE JUSTICE</a:t>
            </a:r>
            <a:br>
              <a:rPr lang="en-US"/>
            </a:br>
            <a:r>
              <a:rPr lang="en-US"/>
              <a:t>WHO DO WE COUNT?</a:t>
            </a:r>
            <a:endParaRPr/>
          </a:p>
        </p:txBody>
      </p:sp>
      <p:sp>
        <p:nvSpPr>
          <p:cNvPr id="256" name="Google Shape;256;p12"/>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fontScale="92500" lnSpcReduction="20000"/>
          </a:bodyPr>
          <a:lstStyle/>
          <a:p>
            <a:pPr indent="-140970" lvl="0" marL="91440" rtl="0" algn="l">
              <a:lnSpc>
                <a:spcPct val="90000"/>
              </a:lnSpc>
              <a:spcBef>
                <a:spcPts val="0"/>
              </a:spcBef>
              <a:spcAft>
                <a:spcPts val="0"/>
              </a:spcAft>
              <a:buSzPct val="100000"/>
              <a:buChar char=" "/>
            </a:pPr>
            <a:r>
              <a:rPr b="1" lang="en-US" sz="2400"/>
              <a:t>“</a:t>
            </a:r>
            <a:r>
              <a:rPr b="1" i="0" lang="en-US" sz="2400">
                <a:solidFill>
                  <a:srgbClr val="202124"/>
                </a:solidFill>
              </a:rPr>
              <a:t>If everyone lived like we do in Sweden, we would need the resources of 4.2 planet Earths to sustain us…</a:t>
            </a:r>
            <a:endParaRPr/>
          </a:p>
          <a:p>
            <a:pPr indent="0" lvl="0" marL="91440" rtl="0" algn="l">
              <a:lnSpc>
                <a:spcPct val="90000"/>
              </a:lnSpc>
              <a:spcBef>
                <a:spcPts val="1400"/>
              </a:spcBef>
              <a:spcAft>
                <a:spcPts val="0"/>
              </a:spcAft>
              <a:buSzPct val="100000"/>
              <a:buNone/>
            </a:pPr>
            <a:r>
              <a:t/>
            </a:r>
            <a:endParaRPr b="1" sz="2400">
              <a:solidFill>
                <a:srgbClr val="202124"/>
              </a:solidFill>
            </a:endParaRPr>
          </a:p>
          <a:p>
            <a:pPr indent="-140970" lvl="0" marL="91440" rtl="0" algn="l">
              <a:lnSpc>
                <a:spcPct val="90000"/>
              </a:lnSpc>
              <a:spcBef>
                <a:spcPts val="1400"/>
              </a:spcBef>
              <a:spcAft>
                <a:spcPts val="0"/>
              </a:spcAft>
              <a:buSzPct val="100000"/>
              <a:buChar char=" "/>
            </a:pPr>
            <a:r>
              <a:rPr b="1" lang="en-US" sz="2400"/>
              <a:t>The fact that 3 billion people use less energy, on an annual per capita basis, than a standard American refrigerator gives you an idea of how far away from global equity and climate justice we currently are” </a:t>
            </a:r>
            <a:endParaRPr/>
          </a:p>
          <a:p>
            <a:pPr indent="0" lvl="0" marL="91440" rtl="0" algn="l">
              <a:lnSpc>
                <a:spcPct val="90000"/>
              </a:lnSpc>
              <a:spcBef>
                <a:spcPts val="1400"/>
              </a:spcBef>
              <a:spcAft>
                <a:spcPts val="0"/>
              </a:spcAft>
              <a:buSzPct val="100000"/>
              <a:buNone/>
            </a:pPr>
            <a:r>
              <a:t/>
            </a:r>
            <a:endParaRPr sz="2800"/>
          </a:p>
          <a:p>
            <a:pPr indent="-105727" lvl="0" marL="91440" rtl="0" algn="r">
              <a:lnSpc>
                <a:spcPct val="90000"/>
              </a:lnSpc>
              <a:spcBef>
                <a:spcPts val="1400"/>
              </a:spcBef>
              <a:spcAft>
                <a:spcPts val="0"/>
              </a:spcAft>
              <a:buSzPct val="100000"/>
              <a:buChar char=" "/>
            </a:pPr>
            <a:r>
              <a:rPr lang="en-US" sz="1800"/>
              <a:t>Greta Thunberg (2022) </a:t>
            </a:r>
            <a:br>
              <a:rPr lang="en-US" sz="3200"/>
            </a:br>
            <a:r>
              <a:rPr lang="en-US" sz="1050"/>
              <a:t>www.theguardian.com/environment/2022/oct/08/greta-thunberg-climate-delusion-greenwashed-out-of-our-senses</a:t>
            </a:r>
            <a:endParaRPr/>
          </a:p>
        </p:txBody>
      </p:sp>
      <p:pic>
        <p:nvPicPr>
          <p:cNvPr id="257" name="Google Shape;257;p12"/>
          <p:cNvPicPr preferRelativeResize="0"/>
          <p:nvPr>
            <p:ph idx="2" type="body"/>
          </p:nvPr>
        </p:nvPicPr>
        <p:blipFill rotWithShape="1">
          <a:blip r:embed="rId3">
            <a:alphaModFix/>
          </a:blip>
          <a:srcRect b="0" l="0" r="0" t="0"/>
          <a:stretch/>
        </p:blipFill>
        <p:spPr>
          <a:xfrm>
            <a:off x="7339474" y="473681"/>
            <a:ext cx="4347000" cy="55806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12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BANKING ON CLIMATE CHANGE</a:t>
            </a:r>
            <a:endParaRPr/>
          </a:p>
        </p:txBody>
      </p:sp>
      <p:sp>
        <p:nvSpPr>
          <p:cNvPr id="1203" name="Google Shape;1203;p120"/>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91440" lvl="0" marL="91440" rtl="0" algn="l">
              <a:lnSpc>
                <a:spcPct val="90000"/>
              </a:lnSpc>
              <a:spcBef>
                <a:spcPts val="1400"/>
              </a:spcBef>
              <a:spcAft>
                <a:spcPts val="0"/>
              </a:spcAft>
              <a:buSzPts val="2200"/>
              <a:buChar char=" "/>
            </a:pPr>
            <a:r>
              <a:rPr lang="en-US"/>
              <a:t>Quiz questions to introduce banking regulation regarding finance for the fossil fuel industry. </a:t>
            </a:r>
            <a:br>
              <a:rPr lang="en-US"/>
            </a:br>
            <a:br>
              <a:rPr lang="en-US"/>
            </a:br>
            <a:r>
              <a:rPr lang="en-US"/>
              <a:t>Self-guided learning on </a:t>
            </a:r>
            <a:endParaRPr/>
          </a:p>
        </p:txBody>
      </p:sp>
      <p:sp>
        <p:nvSpPr>
          <p:cNvPr id="1204" name="Google Shape;1204;p120"/>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8" name="Shape 1208"/>
        <p:cNvGrpSpPr/>
        <p:nvPr/>
      </p:nvGrpSpPr>
      <p:grpSpPr>
        <a:xfrm>
          <a:off x="0" y="0"/>
          <a:ext cx="0" cy="0"/>
          <a:chOff x="0" y="0"/>
          <a:chExt cx="0" cy="0"/>
        </a:xfrm>
      </p:grpSpPr>
      <p:cxnSp>
        <p:nvCxnSpPr>
          <p:cNvPr id="1209" name="Google Shape;1209;p121"/>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210" name="Google Shape;1210;p121"/>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211" name="Google Shape;1211;p121"/>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FFFFFF"/>
              </a:buClr>
              <a:buSzPct val="100000"/>
              <a:buFont typeface="Twentieth Century"/>
              <a:buNone/>
            </a:pPr>
            <a:r>
              <a:rPr lang="en-US">
                <a:solidFill>
                  <a:srgbClr val="FFFFFF"/>
                </a:solidFill>
              </a:rPr>
              <a:t>BANKING ON CLIMATE CHAOS </a:t>
            </a:r>
            <a:br>
              <a:rPr lang="en-US">
                <a:solidFill>
                  <a:srgbClr val="FFFFFF"/>
                </a:solidFill>
              </a:rPr>
            </a:br>
            <a:r>
              <a:rPr lang="en-US" sz="1300">
                <a:solidFill>
                  <a:srgbClr val="FFFFFF"/>
                </a:solidFill>
              </a:rPr>
              <a:t>WWW.BANKINGONCLIMATECHAOS.ORG/?BANK=JPMORGAN%20CHASE#FULLDATA-PANEL</a:t>
            </a:r>
            <a:endParaRPr/>
          </a:p>
        </p:txBody>
      </p:sp>
      <p:cxnSp>
        <p:nvCxnSpPr>
          <p:cNvPr id="1212" name="Google Shape;1212;p121"/>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213" name="Google Shape;1213;p121"/>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US">
                <a:solidFill>
                  <a:srgbClr val="FFFFFF"/>
                </a:solidFill>
              </a:rPr>
              <a:t>Annual reports </a:t>
            </a:r>
            <a:br>
              <a:rPr lang="en-US">
                <a:solidFill>
                  <a:srgbClr val="FFFFFF"/>
                </a:solidFill>
              </a:rPr>
            </a:br>
            <a:br>
              <a:rPr lang="en-US">
                <a:solidFill>
                  <a:srgbClr val="FFFFFF"/>
                </a:solidFill>
              </a:rPr>
            </a:br>
            <a:r>
              <a:rPr lang="en-US">
                <a:solidFill>
                  <a:srgbClr val="FFFFFF"/>
                </a:solidFill>
              </a:rPr>
              <a:t>Stories from the frontlines – case studies of climate finance and its impact in communities around the world. </a:t>
            </a:r>
            <a:br>
              <a:rPr lang="en-US">
                <a:solidFill>
                  <a:srgbClr val="FFFFFF"/>
                </a:solidFill>
              </a:rPr>
            </a:br>
            <a:br>
              <a:rPr lang="en-US">
                <a:solidFill>
                  <a:srgbClr val="FFFFFF"/>
                </a:solidFill>
              </a:rPr>
            </a:br>
            <a:r>
              <a:rPr lang="en-US">
                <a:solidFill>
                  <a:srgbClr val="FFFFFF"/>
                </a:solidFill>
              </a:rPr>
              <a:t>Plain English, and searchable for students to create summaries and their own case studies. </a:t>
            </a:r>
            <a:endParaRPr/>
          </a:p>
        </p:txBody>
      </p:sp>
      <p:pic>
        <p:nvPicPr>
          <p:cNvPr id="1214" name="Google Shape;1214;p121"/>
          <p:cNvPicPr preferRelativeResize="0"/>
          <p:nvPr>
            <p:ph idx="2" type="body"/>
          </p:nvPr>
        </p:nvPicPr>
        <p:blipFill rotWithShape="1">
          <a:blip r:embed="rId3">
            <a:alphaModFix/>
          </a:blip>
          <a:srcRect b="0" l="0" r="0" t="0"/>
          <a:stretch/>
        </p:blipFill>
        <p:spPr>
          <a:xfrm>
            <a:off x="5839969" y="30733"/>
            <a:ext cx="5821245" cy="3419981"/>
          </a:xfrm>
          <a:prstGeom prst="rect">
            <a:avLst/>
          </a:prstGeom>
          <a:noFill/>
          <a:ln>
            <a:noFill/>
          </a:ln>
        </p:spPr>
      </p:pic>
      <p:pic>
        <p:nvPicPr>
          <p:cNvPr id="1215" name="Google Shape;1215;p121"/>
          <p:cNvPicPr preferRelativeResize="0"/>
          <p:nvPr/>
        </p:nvPicPr>
        <p:blipFill rotWithShape="1">
          <a:blip r:embed="rId4">
            <a:alphaModFix/>
          </a:blip>
          <a:srcRect b="0" l="0" r="0" t="0"/>
          <a:stretch/>
        </p:blipFill>
        <p:spPr>
          <a:xfrm>
            <a:off x="5562832" y="3691903"/>
            <a:ext cx="6553739" cy="2738042"/>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2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WHO SAID IT..?</a:t>
            </a:r>
            <a:endParaRPr/>
          </a:p>
        </p:txBody>
      </p:sp>
      <p:sp>
        <p:nvSpPr>
          <p:cNvPr id="1221" name="Google Shape;1221;p122"/>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200"/>
              <a:buNone/>
            </a:pPr>
            <a:r>
              <a:t/>
            </a:r>
            <a:endParaRPr b="0" i="0">
              <a:solidFill>
                <a:srgbClr val="121212"/>
              </a:solidFill>
              <a:latin typeface="Arial"/>
              <a:ea typeface="Arial"/>
              <a:cs typeface="Arial"/>
              <a:sym typeface="Arial"/>
            </a:endParaRPr>
          </a:p>
          <a:p>
            <a:pPr indent="0" lvl="0" marL="0" rtl="0" algn="l">
              <a:lnSpc>
                <a:spcPct val="90000"/>
              </a:lnSpc>
              <a:spcBef>
                <a:spcPts val="1400"/>
              </a:spcBef>
              <a:spcAft>
                <a:spcPts val="0"/>
              </a:spcAft>
              <a:buSzPts val="2200"/>
              <a:buNone/>
            </a:pPr>
            <a:r>
              <a:t/>
            </a:r>
            <a:endParaRPr>
              <a:solidFill>
                <a:srgbClr val="121212"/>
              </a:solidFill>
              <a:latin typeface="Arial"/>
              <a:ea typeface="Arial"/>
              <a:cs typeface="Arial"/>
              <a:sym typeface="Arial"/>
            </a:endParaRPr>
          </a:p>
          <a:p>
            <a:pPr indent="0" lvl="0" marL="0" rtl="0" algn="l">
              <a:lnSpc>
                <a:spcPct val="90000"/>
              </a:lnSpc>
              <a:spcBef>
                <a:spcPts val="1400"/>
              </a:spcBef>
              <a:spcAft>
                <a:spcPts val="0"/>
              </a:spcAft>
              <a:buSzPts val="4000"/>
              <a:buNone/>
            </a:pPr>
            <a:r>
              <a:rPr b="1" i="0" lang="en-US" sz="4000">
                <a:solidFill>
                  <a:srgbClr val="121212"/>
                </a:solidFill>
                <a:latin typeface="Arial"/>
                <a:ea typeface="Arial"/>
                <a:cs typeface="Arial"/>
                <a:sym typeface="Arial"/>
              </a:rPr>
              <a:t>“Unsubstantiated, shrill, partisan, self-serving, apocalyptic warnings are ALWAYS wrong” </a:t>
            </a:r>
            <a:endParaRPr/>
          </a:p>
          <a:p>
            <a:pPr indent="0" lvl="0" marL="0" rtl="0" algn="l">
              <a:lnSpc>
                <a:spcPct val="90000"/>
              </a:lnSpc>
              <a:spcBef>
                <a:spcPts val="1400"/>
              </a:spcBef>
              <a:spcAft>
                <a:spcPts val="0"/>
              </a:spcAft>
              <a:buSzPts val="4000"/>
              <a:buNone/>
            </a:pPr>
            <a:r>
              <a:rPr b="1" i="0" lang="en-US" sz="4000">
                <a:solidFill>
                  <a:srgbClr val="121212"/>
                </a:solidFill>
                <a:latin typeface="Arial"/>
                <a:ea typeface="Arial"/>
                <a:cs typeface="Arial"/>
                <a:sym typeface="Arial"/>
              </a:rPr>
              <a:t>[…in response to comments by UN officials on the risks of global heating.]</a:t>
            </a:r>
            <a:endParaRPr b="1" sz="4000"/>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2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WHO SAID IT…? </a:t>
            </a:r>
            <a:endParaRPr/>
          </a:p>
        </p:txBody>
      </p:sp>
      <p:sp>
        <p:nvSpPr>
          <p:cNvPr id="1227" name="Google Shape;1227;p123"/>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90000"/>
              </a:lnSpc>
              <a:spcBef>
                <a:spcPts val="0"/>
              </a:spcBef>
              <a:spcAft>
                <a:spcPts val="0"/>
              </a:spcAft>
              <a:buSzPts val="2200"/>
              <a:buNone/>
            </a:pPr>
            <a:r>
              <a:t/>
            </a:r>
            <a:endParaRPr>
              <a:solidFill>
                <a:srgbClr val="121212"/>
              </a:solidFill>
              <a:latin typeface="Arial"/>
              <a:ea typeface="Arial"/>
              <a:cs typeface="Arial"/>
              <a:sym typeface="Arial"/>
            </a:endParaRPr>
          </a:p>
          <a:p>
            <a:pPr indent="0" lvl="0" marL="0" rtl="0" algn="l">
              <a:lnSpc>
                <a:spcPct val="90000"/>
              </a:lnSpc>
              <a:spcBef>
                <a:spcPts val="1400"/>
              </a:spcBef>
              <a:spcAft>
                <a:spcPts val="0"/>
              </a:spcAft>
              <a:buSzPts val="4000"/>
              <a:buNone/>
            </a:pPr>
            <a:r>
              <a:t/>
            </a:r>
            <a:endParaRPr b="1" i="0" sz="4000">
              <a:solidFill>
                <a:srgbClr val="121212"/>
              </a:solidFill>
              <a:latin typeface="Arial"/>
              <a:ea typeface="Arial"/>
              <a:cs typeface="Arial"/>
              <a:sym typeface="Arial"/>
            </a:endParaRPr>
          </a:p>
          <a:p>
            <a:pPr indent="0" lvl="0" marL="0" rtl="0" algn="l">
              <a:lnSpc>
                <a:spcPct val="90000"/>
              </a:lnSpc>
              <a:spcBef>
                <a:spcPts val="1400"/>
              </a:spcBef>
              <a:spcAft>
                <a:spcPts val="0"/>
              </a:spcAft>
              <a:buSzPts val="4000"/>
              <a:buNone/>
            </a:pPr>
            <a:r>
              <a:rPr b="1" i="0" lang="en-US" sz="4000">
                <a:solidFill>
                  <a:srgbClr val="121212"/>
                </a:solidFill>
                <a:latin typeface="Arial"/>
                <a:ea typeface="Arial"/>
                <a:cs typeface="Arial"/>
                <a:sym typeface="Arial"/>
              </a:rPr>
              <a:t>“Investors need not worry about climate risk,”</a:t>
            </a:r>
            <a:endParaRPr/>
          </a:p>
          <a:p>
            <a:pPr indent="0" lvl="0" marL="0" rtl="0" algn="l">
              <a:lnSpc>
                <a:spcPct val="90000"/>
              </a:lnSpc>
              <a:spcBef>
                <a:spcPts val="1400"/>
              </a:spcBef>
              <a:spcAft>
                <a:spcPts val="0"/>
              </a:spcAft>
              <a:buSzPts val="4000"/>
              <a:buNone/>
            </a:pPr>
            <a:r>
              <a:rPr b="1" i="0" lang="en-US" sz="4000">
                <a:solidFill>
                  <a:srgbClr val="121212"/>
                </a:solidFill>
                <a:latin typeface="Arial"/>
                <a:ea typeface="Arial"/>
                <a:cs typeface="Arial"/>
                <a:sym typeface="Arial"/>
              </a:rPr>
              <a:t>and complained about having to spend time, “looking at something that’s going to happen in 20 or 30 years”</a:t>
            </a:r>
            <a:endParaRPr b="1" sz="4000"/>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2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WHO SAID IT…?</a:t>
            </a:r>
            <a:endParaRPr/>
          </a:p>
        </p:txBody>
      </p:sp>
      <p:sp>
        <p:nvSpPr>
          <p:cNvPr id="1233" name="Google Shape;1233;p124"/>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200"/>
              <a:buNone/>
            </a:pPr>
            <a:r>
              <a:t/>
            </a:r>
            <a:endParaRPr/>
          </a:p>
          <a:p>
            <a:pPr indent="0" lvl="0" marL="0" rtl="0" algn="l">
              <a:lnSpc>
                <a:spcPct val="90000"/>
              </a:lnSpc>
              <a:spcBef>
                <a:spcPts val="1400"/>
              </a:spcBef>
              <a:spcAft>
                <a:spcPts val="0"/>
              </a:spcAft>
              <a:buSzPts val="2200"/>
              <a:buNone/>
            </a:pPr>
            <a:r>
              <a:t/>
            </a:r>
            <a:endParaRPr/>
          </a:p>
          <a:p>
            <a:pPr indent="0" lvl="0" marL="0" rtl="0" algn="l">
              <a:lnSpc>
                <a:spcPct val="90000"/>
              </a:lnSpc>
              <a:spcBef>
                <a:spcPts val="1400"/>
              </a:spcBef>
              <a:spcAft>
                <a:spcPts val="0"/>
              </a:spcAft>
              <a:buSzPts val="4000"/>
              <a:buNone/>
            </a:pPr>
            <a:r>
              <a:rPr b="1" i="0" lang="en-US" sz="4000">
                <a:solidFill>
                  <a:srgbClr val="121212"/>
                </a:solidFill>
                <a:latin typeface="Arial"/>
                <a:ea typeface="Arial"/>
                <a:cs typeface="Arial"/>
                <a:sym typeface="Arial"/>
              </a:rPr>
              <a:t>“Who cares if Miami is six metres underwater in 100 years? Amsterdam has been six metres underwater for ages and that’s a really nice place.”</a:t>
            </a:r>
            <a:endParaRPr b="1" sz="4000"/>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7" name="Shape 1237"/>
        <p:cNvGrpSpPr/>
        <p:nvPr/>
      </p:nvGrpSpPr>
      <p:grpSpPr>
        <a:xfrm>
          <a:off x="0" y="0"/>
          <a:ext cx="0" cy="0"/>
          <a:chOff x="0" y="0"/>
          <a:chExt cx="0" cy="0"/>
        </a:xfrm>
      </p:grpSpPr>
      <p:sp>
        <p:nvSpPr>
          <p:cNvPr id="1238" name="Google Shape;1238;p125"/>
          <p:cNvSpPr txBox="1"/>
          <p:nvPr>
            <p:ph idx="1" type="body"/>
          </p:nvPr>
        </p:nvSpPr>
        <p:spPr>
          <a:xfrm>
            <a:off x="1024128" y="2286000"/>
            <a:ext cx="3133580" cy="3931920"/>
          </a:xfrm>
          <a:prstGeom prst="rect">
            <a:avLst/>
          </a:prstGeom>
          <a:noFill/>
          <a:ln>
            <a:noFill/>
          </a:ln>
        </p:spPr>
        <p:txBody>
          <a:bodyPr anchorCtr="0" anchor="t" bIns="45700" lIns="45700" spcFirstLastPara="1" rIns="45700" wrap="square" tIns="45700">
            <a:normAutofit lnSpcReduction="10000"/>
          </a:bodyPr>
          <a:lstStyle/>
          <a:p>
            <a:pPr indent="-91440" lvl="0" marL="91440" rtl="0" algn="l">
              <a:lnSpc>
                <a:spcPct val="90000"/>
              </a:lnSpc>
              <a:spcBef>
                <a:spcPts val="0"/>
              </a:spcBef>
              <a:spcAft>
                <a:spcPts val="0"/>
              </a:spcAft>
              <a:buSzPts val="1600"/>
              <a:buChar char=" "/>
            </a:pPr>
            <a:br>
              <a:rPr lang="en-US" sz="1600"/>
            </a:br>
            <a:r>
              <a:rPr lang="en-US" sz="3200"/>
              <a:t>All quotes from the head of ethical investing at HSBC, Stuart Kirk</a:t>
            </a:r>
            <a:br>
              <a:rPr lang="en-US" sz="3200"/>
            </a:br>
            <a:br>
              <a:rPr lang="en-US" sz="1600"/>
            </a:br>
            <a:br>
              <a:rPr lang="en-US" sz="1600"/>
            </a:br>
            <a:br>
              <a:rPr lang="en-US" sz="1600"/>
            </a:br>
            <a:br>
              <a:rPr lang="en-US" sz="1600"/>
            </a:br>
            <a:br>
              <a:rPr lang="en-US" sz="1600"/>
            </a:br>
            <a:r>
              <a:rPr lang="en-US" sz="1200"/>
              <a:t>www.theguardian.com/business/2022/may/22/hsbc-suspends-head-of-responsible-investing-who-called-climate-warnings-shrill</a:t>
            </a:r>
            <a:endParaRPr/>
          </a:p>
        </p:txBody>
      </p:sp>
      <p:pic>
        <p:nvPicPr>
          <p:cNvPr descr="A water with buildings in the background&#10;&#10;Description automatically generated" id="1239" name="Google Shape;1239;p125"/>
          <p:cNvPicPr preferRelativeResize="0"/>
          <p:nvPr/>
        </p:nvPicPr>
        <p:blipFill rotWithShape="1">
          <a:blip r:embed="rId3">
            <a:alphaModFix/>
          </a:blip>
          <a:srcRect b="0" l="0" r="0" t="0"/>
          <a:stretch/>
        </p:blipFill>
        <p:spPr>
          <a:xfrm>
            <a:off x="4989698" y="640080"/>
            <a:ext cx="6214865" cy="557784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pic>
        <p:nvPicPr>
          <p:cNvPr id="1244" name="Google Shape;1244;p126"/>
          <p:cNvPicPr preferRelativeResize="0"/>
          <p:nvPr>
            <p:ph idx="1" type="body"/>
          </p:nvPr>
        </p:nvPicPr>
        <p:blipFill rotWithShape="1">
          <a:blip r:embed="rId3">
            <a:alphaModFix/>
          </a:blip>
          <a:srcRect b="0" l="0" r="0" t="0"/>
          <a:stretch/>
        </p:blipFill>
        <p:spPr>
          <a:xfrm>
            <a:off x="2881867" y="92081"/>
            <a:ext cx="6982895" cy="690513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12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QUESTION </a:t>
            </a:r>
            <a:endParaRPr/>
          </a:p>
        </p:txBody>
      </p:sp>
      <p:sp>
        <p:nvSpPr>
          <p:cNvPr id="1250" name="Google Shape;1250;p12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4000"/>
              <a:buNone/>
            </a:pPr>
            <a:r>
              <a:t/>
            </a:r>
            <a:endParaRPr sz="4000"/>
          </a:p>
          <a:p>
            <a:pPr indent="0" lvl="0" marL="0" rtl="0" algn="l">
              <a:lnSpc>
                <a:spcPct val="90000"/>
              </a:lnSpc>
              <a:spcBef>
                <a:spcPts val="1400"/>
              </a:spcBef>
              <a:spcAft>
                <a:spcPts val="0"/>
              </a:spcAft>
              <a:buSzPts val="4000"/>
              <a:buNone/>
            </a:pPr>
            <a:r>
              <a:rPr lang="en-US" sz="4000"/>
              <a:t>WHAT DOES </a:t>
            </a:r>
            <a:endParaRPr/>
          </a:p>
          <a:p>
            <a:pPr indent="0" lvl="0" marL="0" rtl="0" algn="l">
              <a:lnSpc>
                <a:spcPct val="90000"/>
              </a:lnSpc>
              <a:spcBef>
                <a:spcPts val="1400"/>
              </a:spcBef>
              <a:spcAft>
                <a:spcPts val="0"/>
              </a:spcAft>
              <a:buSzPts val="4000"/>
              <a:buNone/>
            </a:pPr>
            <a:r>
              <a:rPr lang="en-US" sz="4000"/>
              <a:t>GFANZ </a:t>
            </a:r>
            <a:endParaRPr/>
          </a:p>
          <a:p>
            <a:pPr indent="0" lvl="0" marL="0" rtl="0" algn="l">
              <a:lnSpc>
                <a:spcPct val="90000"/>
              </a:lnSpc>
              <a:spcBef>
                <a:spcPts val="1400"/>
              </a:spcBef>
              <a:spcAft>
                <a:spcPts val="0"/>
              </a:spcAft>
              <a:buSzPts val="4000"/>
              <a:buNone/>
            </a:pPr>
            <a:r>
              <a:rPr lang="en-US" sz="4000"/>
              <a:t>STAND FOR?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2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ANSWER:</a:t>
            </a:r>
            <a:br>
              <a:rPr lang="en-US"/>
            </a:br>
            <a:r>
              <a:rPr lang="en-US"/>
              <a:t>GLASGOW FINANCIAL ALLIANCE FOR NET ZERO</a:t>
            </a:r>
            <a:endParaRPr/>
          </a:p>
        </p:txBody>
      </p:sp>
      <p:sp>
        <p:nvSpPr>
          <p:cNvPr id="1256" name="Google Shape;1256;p128"/>
          <p:cNvSpPr txBox="1"/>
          <p:nvPr>
            <p:ph idx="1" type="body"/>
          </p:nvPr>
        </p:nvSpPr>
        <p:spPr>
          <a:xfrm>
            <a:off x="1024127" y="2286000"/>
            <a:ext cx="4377606"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91440" lvl="0" marL="91440" rtl="0" algn="l">
              <a:lnSpc>
                <a:spcPct val="90000"/>
              </a:lnSpc>
              <a:spcBef>
                <a:spcPts val="1400"/>
              </a:spcBef>
              <a:spcAft>
                <a:spcPts val="0"/>
              </a:spcAft>
              <a:buSzPts val="2200"/>
              <a:buChar char=" "/>
            </a:pPr>
            <a:r>
              <a:rPr lang="en-US"/>
              <a:t>GFANZ was launched at COP 26 in Glasgow.</a:t>
            </a:r>
            <a:endParaRPr/>
          </a:p>
          <a:p>
            <a:pPr indent="-91440" lvl="0" marL="91440" rtl="0" algn="l">
              <a:lnSpc>
                <a:spcPct val="90000"/>
              </a:lnSpc>
              <a:spcBef>
                <a:spcPts val="1400"/>
              </a:spcBef>
              <a:spcAft>
                <a:spcPts val="0"/>
              </a:spcAft>
              <a:buSzPts val="2200"/>
              <a:buChar char=" "/>
            </a:pPr>
            <a:r>
              <a:rPr lang="en-US"/>
              <a:t>Made up of </a:t>
            </a:r>
            <a:r>
              <a:rPr b="0" i="0" lang="en-US">
                <a:solidFill>
                  <a:srgbClr val="121212"/>
                </a:solidFill>
                <a:latin typeface="Arial"/>
                <a:ea typeface="Arial"/>
                <a:cs typeface="Arial"/>
                <a:sym typeface="Arial"/>
              </a:rPr>
              <a:t>450 banking and financial  organisations in 45 countries with assets of more than $130tn.</a:t>
            </a:r>
            <a:endParaRPr/>
          </a:p>
          <a:p>
            <a:pPr indent="-91440" lvl="0" marL="91440" rtl="0" algn="l">
              <a:lnSpc>
                <a:spcPct val="90000"/>
              </a:lnSpc>
              <a:spcBef>
                <a:spcPts val="1400"/>
              </a:spcBef>
              <a:spcAft>
                <a:spcPts val="0"/>
              </a:spcAft>
              <a:buSzPts val="2200"/>
              <a:buChar char=" "/>
            </a:pPr>
            <a:r>
              <a:rPr lang="en-US"/>
              <a:t> </a:t>
            </a:r>
            <a:endParaRPr/>
          </a:p>
        </p:txBody>
      </p:sp>
      <p:pic>
        <p:nvPicPr>
          <p:cNvPr id="1257" name="Google Shape;1257;p128"/>
          <p:cNvPicPr preferRelativeResize="0"/>
          <p:nvPr>
            <p:ph idx="2" type="body"/>
          </p:nvPr>
        </p:nvPicPr>
        <p:blipFill rotWithShape="1">
          <a:blip r:embed="rId3">
            <a:alphaModFix/>
          </a:blip>
          <a:srcRect b="0" l="0" r="0" t="0"/>
          <a:stretch/>
        </p:blipFill>
        <p:spPr>
          <a:xfrm>
            <a:off x="5562918" y="3291839"/>
            <a:ext cx="5531071" cy="178566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1" name="Shape 1261"/>
        <p:cNvGrpSpPr/>
        <p:nvPr/>
      </p:nvGrpSpPr>
      <p:grpSpPr>
        <a:xfrm>
          <a:off x="0" y="0"/>
          <a:ext cx="0" cy="0"/>
          <a:chOff x="0" y="0"/>
          <a:chExt cx="0" cy="0"/>
        </a:xfrm>
      </p:grpSpPr>
      <p:cxnSp>
        <p:nvCxnSpPr>
          <p:cNvPr id="1262" name="Google Shape;1262;p129"/>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263" name="Google Shape;1263;p129"/>
          <p:cNvSpPr txBox="1"/>
          <p:nvPr>
            <p:ph type="title"/>
          </p:nvPr>
        </p:nvSpPr>
        <p:spPr>
          <a:xfrm>
            <a:off x="1024128" y="585216"/>
            <a:ext cx="5867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2000"/>
              <a:buFont typeface="Twentieth Century"/>
              <a:buNone/>
            </a:pPr>
            <a:r>
              <a:rPr lang="en-US" sz="2000"/>
              <a:t>GLASGOW FINANCIAL ALLIANCE FOR NET ZERO GFANZ (APRIL’ 21)</a:t>
            </a:r>
            <a:br>
              <a:rPr lang="en-US" sz="2000"/>
            </a:br>
            <a:br>
              <a:rPr lang="en-US" sz="2800"/>
            </a:br>
            <a:r>
              <a:rPr lang="en-US" sz="1600"/>
              <a:t>INTERNATIONAL ENERGY AGENCY (IEA): NO NEW FOSSIL FUEL PROJECTS </a:t>
            </a:r>
            <a:endParaRPr/>
          </a:p>
        </p:txBody>
      </p:sp>
      <p:sp>
        <p:nvSpPr>
          <p:cNvPr id="1264" name="Google Shape;1264;p129"/>
          <p:cNvSpPr/>
          <p:nvPr/>
        </p:nvSpPr>
        <p:spPr>
          <a:xfrm>
            <a:off x="7534656" y="-2"/>
            <a:ext cx="4657344"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265" name="Google Shape;1265;p129"/>
          <p:cNvSpPr txBox="1"/>
          <p:nvPr>
            <p:ph idx="1" type="body"/>
          </p:nvPr>
        </p:nvSpPr>
        <p:spPr>
          <a:xfrm>
            <a:off x="8021490" y="585216"/>
            <a:ext cx="3527043" cy="5586984"/>
          </a:xfrm>
          <a:prstGeom prst="rect">
            <a:avLst/>
          </a:prstGeom>
          <a:noFill/>
          <a:ln>
            <a:noFill/>
          </a:ln>
        </p:spPr>
        <p:txBody>
          <a:bodyPr anchorCtr="0" anchor="ctr" bIns="45700" lIns="45700" spcFirstLastPara="1" rIns="45700" wrap="square" tIns="45700">
            <a:normAutofit fontScale="92500" lnSpcReduction="10000"/>
          </a:bodyPr>
          <a:lstStyle/>
          <a:p>
            <a:pPr indent="0" lvl="0" marL="0" rtl="0" algn="l">
              <a:lnSpc>
                <a:spcPct val="90000"/>
              </a:lnSpc>
              <a:spcBef>
                <a:spcPts val="0"/>
              </a:spcBef>
              <a:spcAft>
                <a:spcPts val="0"/>
              </a:spcAft>
              <a:buSzPct val="100000"/>
              <a:buNone/>
            </a:pPr>
            <a:r>
              <a:t/>
            </a:r>
            <a:endParaRPr b="0" i="0" sz="2000">
              <a:solidFill>
                <a:srgbClr val="FFFFFF"/>
              </a:solidFill>
            </a:endParaRPr>
          </a:p>
          <a:p>
            <a:pPr indent="0" lvl="0" marL="0" rtl="0" algn="l">
              <a:lnSpc>
                <a:spcPct val="90000"/>
              </a:lnSpc>
              <a:spcBef>
                <a:spcPts val="1400"/>
              </a:spcBef>
              <a:spcAft>
                <a:spcPts val="0"/>
              </a:spcAft>
              <a:buSzPct val="100000"/>
              <a:buNone/>
            </a:pPr>
            <a:r>
              <a:t/>
            </a:r>
            <a:endParaRPr b="0" i="0" sz="2000">
              <a:solidFill>
                <a:srgbClr val="FFFFFF"/>
              </a:solidFill>
            </a:endParaRPr>
          </a:p>
          <a:p>
            <a:pPr indent="0" lvl="0" marL="0" rtl="0" algn="l">
              <a:lnSpc>
                <a:spcPct val="90000"/>
              </a:lnSpc>
              <a:spcBef>
                <a:spcPts val="1400"/>
              </a:spcBef>
              <a:spcAft>
                <a:spcPts val="0"/>
              </a:spcAft>
              <a:buSzPct val="100000"/>
              <a:buNone/>
            </a:pPr>
            <a:r>
              <a:t/>
            </a:r>
            <a:endParaRPr b="0" i="0" sz="2000">
              <a:solidFill>
                <a:srgbClr val="FFFFFF"/>
              </a:solidFill>
            </a:endParaRPr>
          </a:p>
          <a:p>
            <a:pPr indent="0" lvl="0" marL="0" rtl="0" algn="l">
              <a:lnSpc>
                <a:spcPct val="90000"/>
              </a:lnSpc>
              <a:spcBef>
                <a:spcPts val="1400"/>
              </a:spcBef>
              <a:spcAft>
                <a:spcPts val="0"/>
              </a:spcAft>
              <a:buSzPct val="100000"/>
              <a:buNone/>
            </a:pPr>
            <a:r>
              <a:rPr b="0" i="0" lang="en-US" sz="2000">
                <a:solidFill>
                  <a:srgbClr val="FFFFFF"/>
                </a:solidFill>
              </a:rPr>
              <a:t>By 2023… </a:t>
            </a:r>
            <a:br>
              <a:rPr b="0" i="0" lang="en-US" sz="2000">
                <a:solidFill>
                  <a:srgbClr val="FFFFFF"/>
                </a:solidFill>
              </a:rPr>
            </a:br>
            <a:br>
              <a:rPr b="0" i="0" lang="en-US" sz="2000">
                <a:solidFill>
                  <a:srgbClr val="FFFFFF"/>
                </a:solidFill>
              </a:rPr>
            </a:br>
            <a:r>
              <a:rPr b="0" i="0" lang="en-US" sz="2000">
                <a:solidFill>
                  <a:srgbClr val="FFFFFF"/>
                </a:solidFill>
              </a:rPr>
              <a:t>56 of the biggest banks in the net-zero banking alliance grouping (NZBA) had provided $270bn to 102 fossil fuel companies for their expansi</a:t>
            </a:r>
            <a:r>
              <a:rPr lang="en-US" sz="2000">
                <a:solidFill>
                  <a:srgbClr val="FFFFFF"/>
                </a:solidFill>
              </a:rPr>
              <a:t>on</a:t>
            </a:r>
            <a:endParaRPr/>
          </a:p>
          <a:p>
            <a:pPr indent="0" lvl="0" marL="0" rtl="0" algn="l">
              <a:lnSpc>
                <a:spcPct val="90000"/>
              </a:lnSpc>
              <a:spcBef>
                <a:spcPts val="1400"/>
              </a:spcBef>
              <a:spcAft>
                <a:spcPts val="0"/>
              </a:spcAft>
              <a:buSzPct val="100000"/>
              <a:buNone/>
            </a:pPr>
            <a:r>
              <a:t/>
            </a:r>
            <a:endParaRPr b="0" i="0" sz="2000">
              <a:solidFill>
                <a:srgbClr val="FFFFFF"/>
              </a:solidFill>
            </a:endParaRPr>
          </a:p>
          <a:p>
            <a:pPr indent="0" lvl="0" marL="0" rtl="0" algn="l">
              <a:lnSpc>
                <a:spcPct val="90000"/>
              </a:lnSpc>
              <a:spcBef>
                <a:spcPts val="1400"/>
              </a:spcBef>
              <a:spcAft>
                <a:spcPts val="0"/>
              </a:spcAft>
              <a:buSzPct val="100000"/>
              <a:buNone/>
            </a:pPr>
            <a:r>
              <a:rPr b="0" i="0" lang="en-US" sz="2000">
                <a:solidFill>
                  <a:srgbClr val="FFFFFF"/>
                </a:solidFill>
              </a:rPr>
              <a:t>HSBC had approved 58 deals worth $12bn in capital to fossil fuel developers. </a:t>
            </a:r>
            <a:br>
              <a:rPr b="0" i="0" lang="en-US" sz="2000">
                <a:solidFill>
                  <a:srgbClr val="FFFFFF"/>
                </a:solidFill>
              </a:rPr>
            </a:br>
            <a:br>
              <a:rPr b="0" i="0" lang="en-US" sz="2000">
                <a:solidFill>
                  <a:srgbClr val="FFFFFF"/>
                </a:solidFill>
              </a:rPr>
            </a:br>
            <a:endParaRPr b="0" i="0" sz="2000">
              <a:solidFill>
                <a:srgbClr val="FFFFFF"/>
              </a:solidFill>
            </a:endParaRPr>
          </a:p>
          <a:p>
            <a:pPr indent="0" lvl="0" marL="0" rtl="0" algn="l">
              <a:lnSpc>
                <a:spcPct val="90000"/>
              </a:lnSpc>
              <a:spcBef>
                <a:spcPts val="1400"/>
              </a:spcBef>
              <a:spcAft>
                <a:spcPts val="0"/>
              </a:spcAft>
              <a:buSzPct val="100000"/>
              <a:buNone/>
            </a:pPr>
            <a:r>
              <a:rPr b="0" i="0" lang="en-US" sz="1000">
                <a:solidFill>
                  <a:srgbClr val="FFFFFF"/>
                </a:solidFill>
              </a:rPr>
              <a:t>https://www.theguardian.com/environment/2023/jan/17/banks-still-investing-heavily-in-fossil-fuels-despite-net-zero-pledges-study</a:t>
            </a:r>
            <a:br>
              <a:rPr b="0" i="0" lang="en-US" sz="2000">
                <a:solidFill>
                  <a:srgbClr val="FFFFFF"/>
                </a:solidFill>
              </a:rPr>
            </a:br>
            <a:br>
              <a:rPr b="0" i="0" lang="en-US" sz="2000">
                <a:solidFill>
                  <a:srgbClr val="FFFFFF"/>
                </a:solidFill>
              </a:rPr>
            </a:br>
            <a:endParaRPr sz="2000">
              <a:solidFill>
                <a:srgbClr val="FFFFFF"/>
              </a:solidFill>
            </a:endParaRPr>
          </a:p>
        </p:txBody>
      </p:sp>
      <p:pic>
        <p:nvPicPr>
          <p:cNvPr id="1266" name="Google Shape;1266;p129"/>
          <p:cNvPicPr preferRelativeResize="0"/>
          <p:nvPr>
            <p:ph idx="2" type="body"/>
          </p:nvPr>
        </p:nvPicPr>
        <p:blipFill rotWithShape="1">
          <a:blip r:embed="rId3">
            <a:alphaModFix/>
          </a:blip>
          <a:srcRect b="0" l="0" r="0" t="0"/>
          <a:stretch/>
        </p:blipFill>
        <p:spPr>
          <a:xfrm>
            <a:off x="360996" y="2379012"/>
            <a:ext cx="6405561" cy="42929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CRITICAL THINKING ABOUT CLIMATE ACTION </a:t>
            </a:r>
            <a:br>
              <a:rPr lang="en-US"/>
            </a:br>
            <a:r>
              <a:rPr lang="en-US" sz="2000"/>
              <a:t>‘OUR ANALYSIS OF THE PROBLEM WILL DETERMINE THE SOLITIONS WE PURSUE’ </a:t>
            </a:r>
            <a:endParaRPr/>
          </a:p>
        </p:txBody>
      </p:sp>
      <p:sp>
        <p:nvSpPr>
          <p:cNvPr id="263" name="Google Shape;263;p13"/>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lnSpcReduction="10000"/>
          </a:bodyPr>
          <a:lstStyle/>
          <a:p>
            <a:pPr indent="-91440" lvl="0" marL="91440" rtl="0" algn="l">
              <a:lnSpc>
                <a:spcPct val="90000"/>
              </a:lnSpc>
              <a:spcBef>
                <a:spcPts val="0"/>
              </a:spcBef>
              <a:spcAft>
                <a:spcPts val="0"/>
              </a:spcAft>
              <a:buSzPts val="2200"/>
              <a:buChar char=" "/>
            </a:pPr>
            <a:r>
              <a:rPr lang="en-US" u="sng"/>
              <a:t>HOW </a:t>
            </a:r>
            <a:r>
              <a:rPr lang="en-US"/>
              <a:t>DO WE COUNT</a:t>
            </a:r>
            <a:endParaRPr/>
          </a:p>
          <a:p>
            <a:pPr indent="-91440" lvl="0" marL="91440" rtl="0" algn="l">
              <a:lnSpc>
                <a:spcPct val="90000"/>
              </a:lnSpc>
              <a:spcBef>
                <a:spcPts val="1400"/>
              </a:spcBef>
              <a:spcAft>
                <a:spcPts val="0"/>
              </a:spcAft>
              <a:buSzPts val="2200"/>
              <a:buChar char=" "/>
            </a:pPr>
            <a:r>
              <a:rPr lang="en-US" u="sng"/>
              <a:t>WHEN</a:t>
            </a:r>
            <a:r>
              <a:rPr lang="en-US"/>
              <a:t> DO WE START COUNTING? </a:t>
            </a:r>
            <a:endParaRPr/>
          </a:p>
          <a:p>
            <a:pPr indent="-91440" lvl="0" marL="91440" rtl="0" algn="l">
              <a:lnSpc>
                <a:spcPct val="90000"/>
              </a:lnSpc>
              <a:spcBef>
                <a:spcPts val="1400"/>
              </a:spcBef>
              <a:spcAft>
                <a:spcPts val="0"/>
              </a:spcAft>
              <a:buSzPts val="2200"/>
              <a:buChar char=" "/>
            </a:pPr>
            <a:r>
              <a:rPr lang="en-US" u="sng"/>
              <a:t>WHO</a:t>
            </a:r>
            <a:r>
              <a:rPr lang="en-US"/>
              <a:t> DO WE COUNT?</a:t>
            </a:r>
            <a:endParaRPr/>
          </a:p>
          <a:p>
            <a:pPr indent="-91440" lvl="0" marL="91440" rtl="0" algn="l">
              <a:lnSpc>
                <a:spcPct val="90000"/>
              </a:lnSpc>
              <a:spcBef>
                <a:spcPts val="1400"/>
              </a:spcBef>
              <a:spcAft>
                <a:spcPts val="0"/>
              </a:spcAft>
              <a:buSzPts val="2200"/>
              <a:buChar char=" "/>
            </a:pPr>
            <a:r>
              <a:rPr lang="en-US" u="sng"/>
              <a:t>WHAT</a:t>
            </a:r>
            <a:r>
              <a:rPr lang="en-US"/>
              <a:t> DO WE COUNT? </a:t>
            </a:r>
            <a:br>
              <a:rPr lang="en-US"/>
            </a:br>
            <a:br>
              <a:rPr lang="en-US"/>
            </a:br>
            <a:r>
              <a:rPr lang="en-US" u="sng"/>
              <a:t>WHERE</a:t>
            </a:r>
            <a:r>
              <a:rPr lang="en-US"/>
              <a:t> DO WE COUNT?</a:t>
            </a:r>
            <a:endParaRPr/>
          </a:p>
          <a:p>
            <a:pPr indent="-91440" lvl="0" marL="91440" rtl="0" algn="l">
              <a:lnSpc>
                <a:spcPct val="90000"/>
              </a:lnSpc>
              <a:spcBef>
                <a:spcPts val="1400"/>
              </a:spcBef>
              <a:spcAft>
                <a:spcPts val="0"/>
              </a:spcAft>
              <a:buSzPts val="2200"/>
              <a:buChar char=" "/>
            </a:pPr>
            <a:r>
              <a:rPr lang="en-US" u="sng"/>
              <a:t>WHY</a:t>
            </a:r>
            <a:r>
              <a:rPr lang="en-US"/>
              <a:t> DO WE COUNT? </a:t>
            </a:r>
            <a:br>
              <a:rPr lang="en-US"/>
            </a:br>
            <a:br>
              <a:rPr lang="en-US"/>
            </a:br>
            <a:r>
              <a:rPr lang="en-US" u="sng"/>
              <a:t>WHICH </a:t>
            </a:r>
            <a:r>
              <a:rPr lang="en-US"/>
              <a:t>ACTIONS COUNT? </a:t>
            </a:r>
            <a:br>
              <a:rPr lang="en-US"/>
            </a:br>
            <a:r>
              <a:rPr lang="en-US"/>
              <a:t>Let’s talk! </a:t>
            </a:r>
            <a:br>
              <a:rPr lang="en-US"/>
            </a:b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13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br>
              <a:rPr lang="en-US"/>
            </a:br>
            <a:br>
              <a:rPr lang="en-US"/>
            </a:br>
            <a:br>
              <a:rPr lang="en-US"/>
            </a:br>
            <a:r>
              <a:rPr lang="en-US"/>
              <a:t>BANKING ON CLIMATE</a:t>
            </a:r>
            <a:br>
              <a:rPr lang="en-US"/>
            </a:br>
            <a:r>
              <a:rPr lang="en-US" sz="2000"/>
              <a:t>HTTPS://ACTIONAID.ORG/PUBLICATIONS/2023/HOW-FINANCE-FLOWS-BANKS-FUELLING-CLIMATE-CRISIS </a:t>
            </a:r>
            <a:r>
              <a:rPr b="0" i="0" lang="en-US" sz="5400">
                <a:solidFill>
                  <a:srgbClr val="FFFFFF"/>
                </a:solidFill>
              </a:rPr>
              <a:t>PS://WWW.THEGUARDIAN.COM/ENVIRONMENT3/JAN/17/BANKS-STILL-INVESTING-HEAVILY-IN-FOSSIL-FUELS-DESPITE-NET-ZERO-PLEDGES-S</a:t>
            </a:r>
            <a:endParaRPr/>
          </a:p>
        </p:txBody>
      </p:sp>
      <p:sp>
        <p:nvSpPr>
          <p:cNvPr id="1272" name="Google Shape;1272;p130"/>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Font typeface="Arial"/>
              <a:buChar char="•"/>
            </a:pPr>
            <a:r>
              <a:rPr b="0" i="0" lang="en-US">
                <a:solidFill>
                  <a:srgbClr val="1C1C1C"/>
                </a:solidFill>
                <a:latin typeface="Arial"/>
                <a:ea typeface="Arial"/>
                <a:cs typeface="Arial"/>
                <a:sym typeface="Arial"/>
              </a:rPr>
              <a:t>By 2023, </a:t>
            </a:r>
            <a:r>
              <a:rPr lang="en-US">
                <a:solidFill>
                  <a:srgbClr val="1C1C1C"/>
                </a:solidFill>
                <a:latin typeface="Arial"/>
                <a:ea typeface="Arial"/>
                <a:cs typeface="Arial"/>
                <a:sym typeface="Arial"/>
              </a:rPr>
              <a:t>b</a:t>
            </a:r>
            <a:r>
              <a:rPr b="0" i="0" lang="en-US">
                <a:solidFill>
                  <a:srgbClr val="1C1C1C"/>
                </a:solidFill>
                <a:latin typeface="Arial"/>
                <a:ea typeface="Arial"/>
                <a:cs typeface="Arial"/>
                <a:sym typeface="Arial"/>
              </a:rPr>
              <a:t>anks provided the fossil fuel industry in the Global South US$3.2 trillion in the seven years since the Paris Agreement on Climate Change was adopted in 2016.</a:t>
            </a:r>
            <a:endParaRPr/>
          </a:p>
          <a:p>
            <a:pPr indent="-91440" lvl="0" marL="91440" rtl="0" algn="l">
              <a:lnSpc>
                <a:spcPct val="90000"/>
              </a:lnSpc>
              <a:spcBef>
                <a:spcPts val="1400"/>
              </a:spcBef>
              <a:spcAft>
                <a:spcPts val="0"/>
              </a:spcAft>
              <a:buSzPts val="2200"/>
              <a:buFont typeface="Arial"/>
              <a:buChar char="•"/>
            </a:pPr>
            <a:r>
              <a:rPr b="0" i="0" lang="en-US">
                <a:solidFill>
                  <a:srgbClr val="1C1C1C"/>
                </a:solidFill>
                <a:latin typeface="Arial"/>
                <a:ea typeface="Arial"/>
                <a:cs typeface="Arial"/>
                <a:sym typeface="Arial"/>
              </a:rPr>
              <a:t>Fossil fuel and industrial agriculture industries in the Global South are receiving an annual average of 20 times more financing from banks than governments are receiving for climate solutions.</a:t>
            </a:r>
            <a:endParaRPr/>
          </a:p>
          <a:p>
            <a:pPr indent="0" lvl="0" marL="91440" rtl="0" algn="l">
              <a:lnSpc>
                <a:spcPct val="90000"/>
              </a:lnSpc>
              <a:spcBef>
                <a:spcPts val="1400"/>
              </a:spcBef>
              <a:spcAft>
                <a:spcPts val="0"/>
              </a:spcAft>
              <a:buSzPts val="2200"/>
              <a:buNone/>
            </a:pPr>
            <a:r>
              <a:t/>
            </a:r>
            <a:endParaRPr/>
          </a:p>
        </p:txBody>
      </p:sp>
      <p:pic>
        <p:nvPicPr>
          <p:cNvPr id="1273" name="Google Shape;1273;p130"/>
          <p:cNvPicPr preferRelativeResize="0"/>
          <p:nvPr>
            <p:ph idx="2" type="body"/>
          </p:nvPr>
        </p:nvPicPr>
        <p:blipFill rotWithShape="1">
          <a:blip r:embed="rId3">
            <a:alphaModFix/>
          </a:blip>
          <a:srcRect b="0" l="0" r="0" t="0"/>
          <a:stretch/>
        </p:blipFill>
        <p:spPr>
          <a:xfrm>
            <a:off x="6412995" y="2442766"/>
            <a:ext cx="4754562" cy="3866594"/>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3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NET ZERO BANKING ALLIANCE </a:t>
            </a:r>
            <a:br>
              <a:rPr lang="en-US"/>
            </a:br>
            <a:r>
              <a:rPr lang="en-US" sz="2000"/>
              <a:t>WWW.THEGUARDIAN.COM/COMMENTISFREE/2025/JAN/15/WOKE-CAPITAL-NET-ZERO-BANKING-ALLIANCE</a:t>
            </a:r>
            <a:endParaRPr/>
          </a:p>
        </p:txBody>
      </p:sp>
      <p:pic>
        <p:nvPicPr>
          <p:cNvPr id="1279" name="Google Shape;1279;p131"/>
          <p:cNvPicPr preferRelativeResize="0"/>
          <p:nvPr>
            <p:ph idx="1" type="body"/>
          </p:nvPr>
        </p:nvPicPr>
        <p:blipFill rotWithShape="1">
          <a:blip r:embed="rId3">
            <a:alphaModFix/>
          </a:blip>
          <a:srcRect b="0" l="0" r="0" t="0"/>
          <a:stretch/>
        </p:blipFill>
        <p:spPr>
          <a:xfrm>
            <a:off x="1023938" y="2686263"/>
            <a:ext cx="4754562" cy="3222199"/>
          </a:xfrm>
          <a:prstGeom prst="rect">
            <a:avLst/>
          </a:prstGeom>
          <a:noFill/>
          <a:ln>
            <a:noFill/>
          </a:ln>
        </p:spPr>
      </p:pic>
      <p:sp>
        <p:nvSpPr>
          <p:cNvPr id="1280" name="Google Shape;1280;p131"/>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0" rtl="0" algn="l">
              <a:lnSpc>
                <a:spcPct val="90000"/>
              </a:lnSpc>
              <a:spcBef>
                <a:spcPts val="1400"/>
              </a:spcBef>
              <a:spcAft>
                <a:spcPts val="0"/>
              </a:spcAft>
              <a:buSzPts val="2200"/>
              <a:buNone/>
            </a:pPr>
            <a:br>
              <a:rPr lang="en-US"/>
            </a:br>
            <a:br>
              <a:rPr lang="en-US"/>
            </a:br>
            <a:r>
              <a:rPr lang="en-US"/>
              <a:t>VOLUNTARY </a:t>
            </a:r>
            <a:br>
              <a:rPr lang="en-US"/>
            </a:br>
            <a:br>
              <a:rPr lang="en-US"/>
            </a:br>
            <a:r>
              <a:rPr lang="en-US"/>
              <a:t>NON-BINDING </a:t>
            </a:r>
            <a:br>
              <a:rPr lang="en-US"/>
            </a:br>
            <a:br>
              <a:rPr lang="en-US"/>
            </a:br>
            <a:r>
              <a:rPr lang="en-US"/>
              <a:t>EXODUS SINCE US ELECTIONS </a:t>
            </a:r>
            <a:br>
              <a:rPr lang="en-US"/>
            </a:br>
            <a:br>
              <a:rPr lang="en-US"/>
            </a:br>
            <a:br>
              <a:rPr lang="en-US"/>
            </a:br>
            <a:br>
              <a:rPr lang="en-US"/>
            </a:b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3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br>
              <a:rPr lang="en-US" sz="1200"/>
            </a:br>
            <a:r>
              <a:rPr lang="en-US" sz="6700"/>
              <a:t>CLIMATE FINANCE- WHO SHOULD PAY? </a:t>
            </a:r>
            <a:br>
              <a:rPr lang="en-US" sz="1200"/>
            </a:br>
            <a:br>
              <a:rPr lang="en-US" sz="1200"/>
            </a:br>
            <a:br>
              <a:rPr lang="en-US" sz="1200"/>
            </a:br>
            <a:r>
              <a:rPr lang="en-US" sz="1200"/>
              <a:t>HTTPS://NEWS.MONGABAY.COM/SHORT-ARTICLE/125B-IN-CLIMATE-FINANCE-FUNDS-POLLUTING-RIGHTS-VIOLATING-PROJECTS-REPORT/</a:t>
            </a:r>
            <a:endParaRPr/>
          </a:p>
        </p:txBody>
      </p:sp>
      <p:pic>
        <p:nvPicPr>
          <p:cNvPr id="1286" name="Google Shape;1286;p132"/>
          <p:cNvPicPr preferRelativeResize="0"/>
          <p:nvPr>
            <p:ph idx="1" type="body"/>
          </p:nvPr>
        </p:nvPicPr>
        <p:blipFill rotWithShape="1">
          <a:blip r:embed="rId3">
            <a:alphaModFix/>
          </a:blip>
          <a:srcRect b="0" l="0" r="0" t="0"/>
          <a:stretch/>
        </p:blipFill>
        <p:spPr>
          <a:xfrm>
            <a:off x="888206" y="2901768"/>
            <a:ext cx="4754562" cy="2791824"/>
          </a:xfrm>
          <a:prstGeom prst="rect">
            <a:avLst/>
          </a:prstGeom>
          <a:noFill/>
          <a:ln>
            <a:noFill/>
          </a:ln>
        </p:spPr>
      </p:pic>
      <p:sp>
        <p:nvSpPr>
          <p:cNvPr id="1287" name="Google Shape;1287;p132"/>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91440" lvl="0" marL="91440" rtl="0" algn="l">
              <a:lnSpc>
                <a:spcPct val="90000"/>
              </a:lnSpc>
              <a:spcBef>
                <a:spcPts val="1400"/>
              </a:spcBef>
              <a:spcAft>
                <a:spcPts val="0"/>
              </a:spcAft>
              <a:buSzPts val="2200"/>
              <a:buChar char=" "/>
            </a:pPr>
            <a:br>
              <a:rPr lang="en-US"/>
            </a:br>
            <a:r>
              <a:rPr lang="en-US"/>
              <a:t>CLIMATE</a:t>
            </a:r>
            <a:r>
              <a:rPr lang="en-US"/>
              <a:t> FINANCE AS DEBT (60%+)</a:t>
            </a:r>
            <a:br>
              <a:rPr lang="en-US"/>
            </a:br>
            <a:br>
              <a:rPr lang="en-US"/>
            </a:br>
            <a:r>
              <a:rPr lang="en-US"/>
              <a:t>A BOOST FOR PRIVATE SECTOR</a:t>
            </a:r>
            <a:br>
              <a:rPr lang="en-US"/>
            </a:br>
            <a:br>
              <a:rPr lang="en-US"/>
            </a:br>
            <a:r>
              <a:rPr lang="en-US"/>
              <a:t>USING PUBLIC FUNDS TO ‘DE-RISK’ PRIVATE INVESTMENT</a:t>
            </a:r>
            <a:br>
              <a:rPr lang="en-US"/>
            </a:br>
            <a:br>
              <a:rPr lang="en-US"/>
            </a:b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1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2060"/>
              </a:buClr>
              <a:buSzPct val="97777"/>
              <a:buFont typeface="Calibri"/>
              <a:buNone/>
            </a:pPr>
            <a:r>
              <a:rPr lang="en-US">
                <a:solidFill>
                  <a:schemeClr val="dk1"/>
                </a:solidFill>
                <a:latin typeface="Twentieth Century"/>
                <a:ea typeface="Twentieth Century"/>
                <a:cs typeface="Twentieth Century"/>
                <a:sym typeface="Twentieth Century"/>
              </a:rPr>
              <a:t>THE </a:t>
            </a:r>
            <a:r>
              <a:rPr lang="en-US">
                <a:solidFill>
                  <a:schemeClr val="dk1"/>
                </a:solidFill>
              </a:rPr>
              <a:t>FINANCIALISATION</a:t>
            </a:r>
            <a:r>
              <a:rPr lang="en-US">
                <a:solidFill>
                  <a:schemeClr val="dk1"/>
                </a:solidFill>
                <a:latin typeface="Twentieth Century"/>
                <a:ea typeface="Twentieth Century"/>
                <a:cs typeface="Twentieth Century"/>
                <a:sym typeface="Twentieth Century"/>
              </a:rPr>
              <a:t> OF AID:</a:t>
            </a:r>
            <a:br>
              <a:rPr lang="en-US">
                <a:solidFill>
                  <a:schemeClr val="dk1"/>
                </a:solidFill>
                <a:latin typeface="Twentieth Century"/>
                <a:ea typeface="Twentieth Century"/>
                <a:cs typeface="Twentieth Century"/>
                <a:sym typeface="Twentieth Century"/>
              </a:rPr>
            </a:br>
            <a:r>
              <a:rPr lang="en-US">
                <a:solidFill>
                  <a:schemeClr val="dk1"/>
                </a:solidFill>
                <a:latin typeface="Twentieth Century"/>
                <a:ea typeface="Twentieth Century"/>
                <a:cs typeface="Twentieth Century"/>
                <a:sym typeface="Twentieth Century"/>
              </a:rPr>
              <a:t>‘FROM BILLIONS TO TRILLIONS’</a:t>
            </a:r>
            <a:endParaRPr>
              <a:solidFill>
                <a:schemeClr val="dk1"/>
              </a:solidFill>
              <a:latin typeface="Twentieth Century"/>
              <a:ea typeface="Twentieth Century"/>
              <a:cs typeface="Twentieth Century"/>
              <a:sym typeface="Twentieth Century"/>
            </a:endParaRPr>
          </a:p>
        </p:txBody>
      </p:sp>
      <p:pic>
        <p:nvPicPr>
          <p:cNvPr id="1293" name="Google Shape;1293;p133"/>
          <p:cNvPicPr preferRelativeResize="0"/>
          <p:nvPr/>
        </p:nvPicPr>
        <p:blipFill rotWithShape="1">
          <a:blip r:embed="rId3">
            <a:alphaModFix/>
          </a:blip>
          <a:srcRect b="0" l="0" r="0" t="0"/>
          <a:stretch/>
        </p:blipFill>
        <p:spPr>
          <a:xfrm>
            <a:off x="2047111" y="1912974"/>
            <a:ext cx="8097777" cy="4846601"/>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7" name="Shape 1297"/>
        <p:cNvGrpSpPr/>
        <p:nvPr/>
      </p:nvGrpSpPr>
      <p:grpSpPr>
        <a:xfrm>
          <a:off x="0" y="0"/>
          <a:ext cx="0" cy="0"/>
          <a:chOff x="0" y="0"/>
          <a:chExt cx="0" cy="0"/>
        </a:xfrm>
      </p:grpSpPr>
      <p:sp>
        <p:nvSpPr>
          <p:cNvPr id="1298" name="Google Shape;1298;p13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99" name="Google Shape;1299;p134"/>
          <p:cNvSpPr txBox="1"/>
          <p:nvPr>
            <p:ph type="title"/>
          </p:nvPr>
        </p:nvSpPr>
        <p:spPr>
          <a:xfrm>
            <a:off x="640080" y="329184"/>
            <a:ext cx="6894576"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sz="5400"/>
              <a:t>Rational Economic Man </a:t>
            </a:r>
            <a:endParaRPr/>
          </a:p>
        </p:txBody>
      </p:sp>
      <p:sp>
        <p:nvSpPr>
          <p:cNvPr id="1300" name="Google Shape;1300;p134"/>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01" name="Google Shape;1301;p134"/>
          <p:cNvSpPr txBox="1"/>
          <p:nvPr>
            <p:ph idx="1" type="body"/>
          </p:nvPr>
        </p:nvSpPr>
        <p:spPr>
          <a:xfrm>
            <a:off x="640080" y="2706624"/>
            <a:ext cx="6894576" cy="348386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br>
              <a:rPr b="0" i="0" lang="en-US" sz="1500" u="none" strike="noStrike"/>
            </a:br>
            <a:r>
              <a:rPr i="0" lang="en-US" sz="1500" u="none" strike="noStrike"/>
              <a:t>Rational Economic Man </a:t>
            </a:r>
            <a:r>
              <a:rPr lang="en-US" sz="1500"/>
              <a:t>is</a:t>
            </a:r>
            <a:r>
              <a:rPr i="0" lang="en-US" sz="1500" u="none" strike="noStrike"/>
              <a:t> a concept </a:t>
            </a:r>
            <a:r>
              <a:rPr lang="en-US" sz="1500"/>
              <a:t>associated with</a:t>
            </a:r>
            <a:r>
              <a:rPr i="0" lang="en-US" sz="1500" u="none" strike="noStrike"/>
              <a:t> economist Adam Smith (1723–1790) to predict  human behaviour in the economy.</a:t>
            </a:r>
            <a:br>
              <a:rPr i="0" lang="en-US" sz="1500" u="none" strike="noStrike"/>
            </a:br>
            <a:br>
              <a:rPr i="0" lang="en-US" sz="1500" u="none" strike="noStrike"/>
            </a:br>
            <a:br>
              <a:rPr i="0" lang="en-US" sz="1500" u="none" strike="noStrike"/>
            </a:br>
            <a:r>
              <a:rPr i="0" lang="en-US" sz="1500" u="none" strike="noStrike"/>
              <a:t>His decisions are made based on perfect information and motivated by self interest. As a producer he is driven always to make the most profit, and his consumer choices are based on getting the most for his money.  </a:t>
            </a:r>
            <a:br>
              <a:rPr lang="en-US" sz="1500"/>
            </a:br>
            <a:br>
              <a:rPr lang="en-US" sz="1500"/>
            </a:br>
            <a:r>
              <a:rPr lang="en-US" sz="1500"/>
              <a:t>John Stuart Mill later expanded the concept with the idea that humans are driven by laziness and a desire for luxuries. REM imagines human beings as individuals driven by selfishness, not by morals or care for others. They express themselves and relate to others through the Market, rather than the complex web of social relations, and our fundamental dependency on others. </a:t>
            </a:r>
            <a:br>
              <a:rPr i="0" lang="en-US" sz="1500" u="none" strike="noStrike"/>
            </a:br>
            <a:br>
              <a:rPr i="0" lang="en-US" sz="1500" u="none" strike="noStrike"/>
            </a:br>
            <a:r>
              <a:rPr i="0" lang="en-US" sz="1500" u="none" strike="noStrike"/>
              <a:t>Both Smith and Mill acknowledged that REM was a simplification of human nature for the sake of developing economic theory.</a:t>
            </a:r>
            <a:br>
              <a:rPr i="0" lang="en-US" sz="1500" u="none" strike="noStrike"/>
            </a:br>
            <a:endParaRPr sz="1500"/>
          </a:p>
        </p:txBody>
      </p:sp>
      <p:pic>
        <p:nvPicPr>
          <p:cNvPr descr="80,900+ Stick Figure Icon Stock Illustrations, Royalty-Free ..." id="1302" name="Google Shape;1302;p134"/>
          <p:cNvPicPr preferRelativeResize="0"/>
          <p:nvPr>
            <p:ph idx="2" type="body"/>
          </p:nvPr>
        </p:nvPicPr>
        <p:blipFill rotWithShape="1">
          <a:blip r:embed="rId3">
            <a:alphaModFix/>
          </a:blip>
          <a:srcRect b="0" l="0" r="0" t="0"/>
          <a:stretch/>
        </p:blipFill>
        <p:spPr>
          <a:xfrm>
            <a:off x="7885835" y="1228615"/>
            <a:ext cx="4014216" cy="2200385"/>
          </a:xfrm>
          <a:prstGeom prst="rect">
            <a:avLst/>
          </a:prstGeom>
          <a:noFill/>
          <a:ln>
            <a:noFill/>
          </a:ln>
        </p:spPr>
      </p:pic>
      <p:pic>
        <p:nvPicPr>
          <p:cNvPr descr="80,900+ Stick Figure Icon Stock Illustrations, Royalty-Free ..." id="1303" name="Google Shape;1303;p134"/>
          <p:cNvPicPr preferRelativeResize="0"/>
          <p:nvPr/>
        </p:nvPicPr>
        <p:blipFill rotWithShape="1">
          <a:blip r:embed="rId3">
            <a:alphaModFix/>
          </a:blip>
          <a:srcRect b="0" l="0" r="0" t="0"/>
          <a:stretch/>
        </p:blipFill>
        <p:spPr>
          <a:xfrm>
            <a:off x="7876691" y="3569479"/>
            <a:ext cx="3970225" cy="2176272"/>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7" name="Shape 1307"/>
        <p:cNvGrpSpPr/>
        <p:nvPr/>
      </p:nvGrpSpPr>
      <p:grpSpPr>
        <a:xfrm>
          <a:off x="0" y="0"/>
          <a:ext cx="0" cy="0"/>
          <a:chOff x="0" y="0"/>
          <a:chExt cx="0" cy="0"/>
        </a:xfrm>
      </p:grpSpPr>
      <p:sp>
        <p:nvSpPr>
          <p:cNvPr id="1308" name="Google Shape;1308;p13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09" name="Google Shape;1309;p135"/>
          <p:cNvSpPr txBox="1"/>
          <p:nvPr>
            <p:ph type="title"/>
          </p:nvPr>
        </p:nvSpPr>
        <p:spPr>
          <a:xfrm>
            <a:off x="572493" y="238539"/>
            <a:ext cx="11018520" cy="14344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sz="5400"/>
              <a:t>Rational Economic Woman? </a:t>
            </a:r>
            <a:endParaRPr/>
          </a:p>
        </p:txBody>
      </p:sp>
      <p:sp>
        <p:nvSpPr>
          <p:cNvPr id="1310" name="Google Shape;1310;p135"/>
          <p:cNvSpPr/>
          <p:nvPr/>
        </p:nvSpPr>
        <p:spPr>
          <a:xfrm>
            <a:off x="572493" y="1681544"/>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09"/>
            </a:schemeClr>
          </a:solidFill>
          <a:ln cap="rnd" cmpd="sng" w="44450">
            <a:solidFill>
              <a:schemeClr val="accent2">
                <a:alpha val="7450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11" name="Google Shape;1311;p135"/>
          <p:cNvSpPr txBox="1"/>
          <p:nvPr>
            <p:ph idx="1" type="body"/>
          </p:nvPr>
        </p:nvSpPr>
        <p:spPr>
          <a:xfrm>
            <a:off x="572493" y="2071316"/>
            <a:ext cx="6713552" cy="4119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500"/>
              <a:buNone/>
            </a:pPr>
            <a:br>
              <a:rPr b="0" i="0" lang="en-US" sz="1500" u="none" strike="noStrike"/>
            </a:br>
            <a:r>
              <a:rPr b="0" i="0" lang="en-US" sz="1500" u="none" strike="noStrike"/>
              <a:t>Why was REM </a:t>
            </a:r>
            <a:r>
              <a:rPr lang="en-US" sz="1500"/>
              <a:t>conceptualised</a:t>
            </a:r>
            <a:r>
              <a:rPr b="0" i="0" lang="en-US" sz="1500" u="none" strike="noStrike"/>
              <a:t> as a ‘man’?</a:t>
            </a:r>
            <a:endParaRPr/>
          </a:p>
          <a:p>
            <a:pPr indent="0" lvl="0" marL="0" rtl="0" algn="l">
              <a:lnSpc>
                <a:spcPct val="90000"/>
              </a:lnSpc>
              <a:spcBef>
                <a:spcPts val="1000"/>
              </a:spcBef>
              <a:spcAft>
                <a:spcPts val="0"/>
              </a:spcAft>
              <a:buClr>
                <a:schemeClr val="dk1"/>
              </a:buClr>
              <a:buSzPts val="1500"/>
              <a:buNone/>
            </a:pPr>
            <a:r>
              <a:rPr lang="en-US" sz="1500"/>
              <a:t>Could Adam Smith have imagined Rational Economic Woman in the 1700s?</a:t>
            </a:r>
            <a:br>
              <a:rPr lang="en-US" sz="1500"/>
            </a:br>
            <a:endParaRPr sz="1500"/>
          </a:p>
          <a:p>
            <a:pPr indent="0" lvl="1" marL="228600" rtl="0" algn="l">
              <a:lnSpc>
                <a:spcPct val="90000"/>
              </a:lnSpc>
              <a:spcBef>
                <a:spcPts val="500"/>
              </a:spcBef>
              <a:spcAft>
                <a:spcPts val="0"/>
              </a:spcAft>
              <a:buClr>
                <a:schemeClr val="dk1"/>
              </a:buClr>
              <a:buSzPts val="1500"/>
              <a:buNone/>
            </a:pPr>
            <a:r>
              <a:rPr lang="en-US" sz="1500"/>
              <a:t>“</a:t>
            </a:r>
            <a:r>
              <a:rPr i="0" lang="en-US" sz="1500"/>
              <a:t>Women in Britain could not vote, own land while married, go to a university, earn equal wages, enter many professions, or even report serious cases of domestic abuse.</a:t>
            </a:r>
            <a:br>
              <a:rPr i="0" lang="en-US" sz="1500"/>
            </a:br>
            <a:br>
              <a:rPr i="0" lang="en-US" sz="1500"/>
            </a:br>
            <a:r>
              <a:rPr i="0" lang="en-US" sz="1500"/>
              <a:t> Women who were found to be too argumentative or radical could deal with cruel and humiliating public penalties.” [under a law that was not repealed until 1967</a:t>
            </a:r>
            <a:r>
              <a:rPr lang="en-US" sz="1500"/>
              <a:t>]</a:t>
            </a:r>
            <a:endParaRPr/>
          </a:p>
          <a:p>
            <a:pPr indent="9525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br>
              <a:rPr lang="en-US" sz="1500"/>
            </a:br>
            <a:br>
              <a:rPr lang="en-US" sz="1500"/>
            </a:br>
            <a:r>
              <a:rPr lang="en-US" sz="1500"/>
              <a:t>http://www.innertemplelibrary.org.uk/timeline/iwd-legal-history/</a:t>
            </a:r>
            <a:endParaRPr/>
          </a:p>
        </p:txBody>
      </p:sp>
      <p:pic>
        <p:nvPicPr>
          <p:cNvPr descr="Cucking and ducking stools | Definition ..." id="1312" name="Google Shape;1312;p135"/>
          <p:cNvPicPr preferRelativeResize="0"/>
          <p:nvPr/>
        </p:nvPicPr>
        <p:blipFill rotWithShape="1">
          <a:blip r:embed="rId3">
            <a:alphaModFix/>
          </a:blip>
          <a:srcRect b="0" l="0" r="0" t="0"/>
          <a:stretch/>
        </p:blipFill>
        <p:spPr>
          <a:xfrm>
            <a:off x="7477538" y="2489673"/>
            <a:ext cx="4067755" cy="2954149"/>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Rational Economic Man</a:t>
            </a:r>
            <a:endParaRPr/>
          </a:p>
        </p:txBody>
      </p:sp>
      <p:sp>
        <p:nvSpPr>
          <p:cNvPr id="1318" name="Google Shape;1318;p13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br>
              <a:rPr i="0" lang="en-US" sz="1900" u="none" strike="noStrike">
                <a:latin typeface="Twentieth Century"/>
                <a:ea typeface="Twentieth Century"/>
                <a:cs typeface="Twentieth Century"/>
                <a:sym typeface="Twentieth Century"/>
              </a:rPr>
            </a:br>
            <a:r>
              <a:rPr i="0" lang="en-US" sz="1900" u="none" strike="noStrike">
                <a:latin typeface="Twentieth Century"/>
                <a:ea typeface="Twentieth Century"/>
                <a:cs typeface="Twentieth Century"/>
                <a:sym typeface="Twentieth Century"/>
              </a:rPr>
              <a:t>Rational Economic Man (REM) was a concept associated with economist Adam Smith (1723–1790) to predict  human behaviour in the economy.</a:t>
            </a:r>
            <a:r>
              <a:rPr lang="en-US" sz="1900">
                <a:latin typeface="Twentieth Century"/>
                <a:ea typeface="Twentieth Century"/>
                <a:cs typeface="Twentieth Century"/>
                <a:sym typeface="Twentieth Century"/>
              </a:rPr>
              <a:t> John Stuart Mill later expanded the concept. </a:t>
            </a:r>
            <a:endParaRPr/>
          </a:p>
          <a:p>
            <a:pPr indent="0" lvl="0" marL="0" rtl="0" algn="l">
              <a:lnSpc>
                <a:spcPct val="90000"/>
              </a:lnSpc>
              <a:spcBef>
                <a:spcPts val="1000"/>
              </a:spcBef>
              <a:spcAft>
                <a:spcPts val="0"/>
              </a:spcAft>
              <a:buClr>
                <a:schemeClr val="dk1"/>
              </a:buClr>
              <a:buSzPct val="100000"/>
              <a:buNone/>
            </a:pPr>
            <a:br>
              <a:rPr i="0" lang="en-US" sz="1900" u="none" strike="noStrike">
                <a:latin typeface="Twentieth Century"/>
                <a:ea typeface="Twentieth Century"/>
                <a:cs typeface="Twentieth Century"/>
                <a:sym typeface="Twentieth Century"/>
              </a:rPr>
            </a:br>
            <a:r>
              <a:rPr i="0" lang="en-US" sz="1900" u="none" strike="noStrike">
                <a:latin typeface="Twentieth Century"/>
                <a:ea typeface="Twentieth Century"/>
                <a:cs typeface="Twentieth Century"/>
                <a:sym typeface="Twentieth Century"/>
              </a:rPr>
              <a:t>REM imagines human beings as individuals driven by selfishness, not by morals or care for others.</a:t>
            </a:r>
            <a:br>
              <a:rPr i="0" lang="en-US" sz="1900" u="none" strike="noStrike">
                <a:latin typeface="Twentieth Century"/>
                <a:ea typeface="Twentieth Century"/>
                <a:cs typeface="Twentieth Century"/>
                <a:sym typeface="Twentieth Century"/>
              </a:rPr>
            </a:br>
            <a:br>
              <a:rPr i="0" lang="en-US" sz="1900" u="none" strike="noStrike">
                <a:latin typeface="Twentieth Century"/>
                <a:ea typeface="Twentieth Century"/>
                <a:cs typeface="Twentieth Century"/>
                <a:sym typeface="Twentieth Century"/>
              </a:rPr>
            </a:br>
            <a:r>
              <a:rPr i="0" lang="en-US" sz="1900" u="none" strike="noStrike">
                <a:latin typeface="Twentieth Century"/>
                <a:ea typeface="Twentieth Century"/>
                <a:cs typeface="Twentieth Century"/>
                <a:sym typeface="Twentieth Century"/>
              </a:rPr>
              <a:t>His decisions are made based on perfect information and motivated by self interest. As a producer he is driven always to make the most profit, and his consumer choices are based on getting the most for his money.  </a:t>
            </a:r>
            <a:br>
              <a:rPr i="0" lang="en-US" sz="1900" u="none" strike="noStrike">
                <a:latin typeface="Twentieth Century"/>
                <a:ea typeface="Twentieth Century"/>
                <a:cs typeface="Twentieth Century"/>
                <a:sym typeface="Twentieth Century"/>
              </a:rPr>
            </a:br>
            <a:br>
              <a:rPr i="0" lang="en-US" sz="1900" u="none" strike="noStrike">
                <a:latin typeface="Twentieth Century"/>
                <a:ea typeface="Twentieth Century"/>
                <a:cs typeface="Twentieth Century"/>
                <a:sym typeface="Twentieth Century"/>
              </a:rPr>
            </a:br>
            <a:r>
              <a:rPr i="0" lang="en-US" sz="1900" u="none" strike="noStrike">
                <a:latin typeface="Twentieth Century"/>
                <a:ea typeface="Twentieth Century"/>
                <a:cs typeface="Twentieth Century"/>
                <a:sym typeface="Twentieth Century"/>
              </a:rPr>
              <a:t>Mill added </a:t>
            </a:r>
            <a:r>
              <a:rPr lang="en-US" sz="1900">
                <a:latin typeface="Twentieth Century"/>
                <a:ea typeface="Twentieth Century"/>
                <a:cs typeface="Twentieth Century"/>
                <a:sym typeface="Twentieth Century"/>
              </a:rPr>
              <a:t>that humans are driven by laziness and a desire for luxuries.</a:t>
            </a:r>
            <a:endParaRPr/>
          </a:p>
          <a:p>
            <a:pPr indent="0" lvl="0" marL="0" rtl="0" algn="l">
              <a:lnSpc>
                <a:spcPct val="90000"/>
              </a:lnSpc>
              <a:spcBef>
                <a:spcPts val="1000"/>
              </a:spcBef>
              <a:spcAft>
                <a:spcPts val="0"/>
              </a:spcAft>
              <a:buClr>
                <a:schemeClr val="dk1"/>
              </a:buClr>
              <a:buSzPct val="100000"/>
              <a:buNone/>
            </a:pPr>
            <a:r>
              <a:rPr lang="en-US" sz="1900">
                <a:latin typeface="Twentieth Century"/>
                <a:ea typeface="Twentieth Century"/>
                <a:cs typeface="Twentieth Century"/>
                <a:sym typeface="Twentieth Century"/>
              </a:rPr>
              <a:t>Both Smith and Mill acknowledged that REM was a simplification of human nature for the sake of developing economic theory, however the concept has endured in economic theory for over 200 years. </a:t>
            </a:r>
            <a:br>
              <a:rPr lang="en-US" sz="1900">
                <a:latin typeface="Twentieth Century"/>
                <a:ea typeface="Twentieth Century"/>
                <a:cs typeface="Twentieth Century"/>
                <a:sym typeface="Twentieth Century"/>
              </a:rPr>
            </a:br>
            <a:br>
              <a:rPr lang="en-US" sz="1900">
                <a:latin typeface="Twentieth Century"/>
                <a:ea typeface="Twentieth Century"/>
                <a:cs typeface="Twentieth Century"/>
                <a:sym typeface="Twentieth Century"/>
              </a:rPr>
            </a:br>
            <a:r>
              <a:rPr i="1" lang="en-US"/>
              <a:t>“For most of the past two centuries, economic thinking has been dominated by the concept of Homo economicus… </a:t>
            </a:r>
            <a:br>
              <a:rPr i="1" lang="en-US"/>
            </a:br>
            <a:br>
              <a:rPr i="1" lang="en-US"/>
            </a:br>
            <a:r>
              <a:rPr i="1" lang="en-US"/>
              <a:t>Paul Krugman (New York Review of Books, 2007)</a:t>
            </a:r>
            <a:br>
              <a:rPr lang="en-US" sz="1900">
                <a:latin typeface="Twentieth Century"/>
                <a:ea typeface="Twentieth Century"/>
                <a:cs typeface="Twentieth Century"/>
                <a:sym typeface="Twentieth Century"/>
              </a:rPr>
            </a:br>
            <a:br>
              <a:rPr i="0" lang="en-US" sz="1900" u="none" strike="noStrike">
                <a:latin typeface="Twentieth Century"/>
                <a:ea typeface="Twentieth Century"/>
                <a:cs typeface="Twentieth Century"/>
                <a:sym typeface="Twentieth Century"/>
              </a:rPr>
            </a:br>
            <a:br>
              <a:rPr i="0" lang="en-US" sz="1900" u="none" strike="noStrike">
                <a:latin typeface="Twentieth Century"/>
                <a:ea typeface="Twentieth Century"/>
                <a:cs typeface="Twentieth Century"/>
                <a:sym typeface="Twentieth Century"/>
              </a:rPr>
            </a:br>
            <a:br>
              <a:rPr i="0" lang="en-US" sz="1900" u="none" strike="noStrike">
                <a:latin typeface="Twentieth Century"/>
                <a:ea typeface="Twentieth Century"/>
                <a:cs typeface="Twentieth Century"/>
                <a:sym typeface="Twentieth Century"/>
              </a:rPr>
            </a:br>
            <a:br>
              <a:rPr b="0" i="0" lang="en-US" sz="1800" u="none" strike="noStrike">
                <a:latin typeface="Twentieth Century"/>
                <a:ea typeface="Twentieth Century"/>
                <a:cs typeface="Twentieth Century"/>
                <a:sym typeface="Twentieth Century"/>
              </a:rPr>
            </a:br>
            <a:endParaRPr/>
          </a:p>
        </p:txBody>
      </p:sp>
      <p:sp>
        <p:nvSpPr>
          <p:cNvPr id="1319" name="Google Shape;1319;p13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fontScale="62500" lnSpcReduction="20000"/>
          </a:bodyPr>
          <a:lstStyle/>
          <a:p>
            <a:pPr indent="-117475" lvl="0" marL="228600" rtl="0" algn="l">
              <a:lnSpc>
                <a:spcPct val="90000"/>
              </a:lnSpc>
              <a:spcBef>
                <a:spcPts val="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p:txBody>
      </p:sp>
      <p:pic>
        <p:nvPicPr>
          <p:cNvPr descr="80,900+ Stick Figure Icon Stock Illustrations, Royalty-Free ..." id="1320" name="Google Shape;1320;p136"/>
          <p:cNvPicPr preferRelativeResize="0"/>
          <p:nvPr/>
        </p:nvPicPr>
        <p:blipFill rotWithShape="1">
          <a:blip r:embed="rId3">
            <a:alphaModFix/>
          </a:blip>
          <a:srcRect b="0" l="0" r="0" t="0"/>
          <a:stretch/>
        </p:blipFill>
        <p:spPr>
          <a:xfrm>
            <a:off x="6388607" y="2182601"/>
            <a:ext cx="5249337" cy="2877414"/>
          </a:xfrm>
          <a:custGeom>
            <a:rect b="b" l="l" r="r" t="t"/>
            <a:pathLst>
              <a:path extrusionOk="0" h="4303912" w="4221597">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4" name="Shape 1324"/>
        <p:cNvGrpSpPr/>
        <p:nvPr/>
      </p:nvGrpSpPr>
      <p:grpSpPr>
        <a:xfrm>
          <a:off x="0" y="0"/>
          <a:ext cx="0" cy="0"/>
          <a:chOff x="0" y="0"/>
          <a:chExt cx="0" cy="0"/>
        </a:xfrm>
      </p:grpSpPr>
      <p:sp>
        <p:nvSpPr>
          <p:cNvPr id="1325" name="Google Shape;1325;p13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26" name="Google Shape;1326;p137"/>
          <p:cNvSpPr txBox="1"/>
          <p:nvPr>
            <p:ph type="title"/>
          </p:nvPr>
        </p:nvSpPr>
        <p:spPr>
          <a:xfrm>
            <a:off x="630936" y="640080"/>
            <a:ext cx="4818888" cy="148132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800"/>
              <a:buFont typeface="Play"/>
              <a:buNone/>
            </a:pPr>
            <a:r>
              <a:rPr lang="en-US" sz="3800">
                <a:solidFill>
                  <a:schemeClr val="dk1"/>
                </a:solidFill>
                <a:latin typeface="Play"/>
                <a:ea typeface="Play"/>
                <a:cs typeface="Play"/>
                <a:sym typeface="Play"/>
              </a:rPr>
              <a:t>Rational Economic Man </a:t>
            </a:r>
            <a:br>
              <a:rPr lang="en-US" sz="3800">
                <a:solidFill>
                  <a:schemeClr val="dk1"/>
                </a:solidFill>
                <a:latin typeface="Play"/>
                <a:ea typeface="Play"/>
                <a:cs typeface="Play"/>
                <a:sym typeface="Play"/>
              </a:rPr>
            </a:br>
            <a:r>
              <a:rPr lang="en-US" sz="3800">
                <a:solidFill>
                  <a:schemeClr val="dk1"/>
                </a:solidFill>
                <a:latin typeface="Play"/>
                <a:ea typeface="Play"/>
                <a:cs typeface="Play"/>
                <a:sym typeface="Play"/>
              </a:rPr>
              <a:t>Definition</a:t>
            </a:r>
            <a:endParaRPr/>
          </a:p>
        </p:txBody>
      </p:sp>
      <p:sp>
        <p:nvSpPr>
          <p:cNvPr id="1327" name="Google Shape;1327;p137"/>
          <p:cNvSpPr/>
          <p:nvPr/>
        </p:nvSpPr>
        <p:spPr>
          <a:xfrm>
            <a:off x="643278" y="2372868"/>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28" name="Google Shape;1328;p137"/>
          <p:cNvSpPr txBox="1"/>
          <p:nvPr>
            <p:ph idx="1" type="body"/>
          </p:nvPr>
        </p:nvSpPr>
        <p:spPr>
          <a:xfrm>
            <a:off x="630936" y="2660904"/>
            <a:ext cx="4818888" cy="3547872"/>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b="0" i="0" lang="en-US" sz="2600"/>
              <a:t>Rational "economic man" ("homo economicus") is an idealized person who acts rationally, with perfect knowledge, and is motivated to maximize personal utility or satisfaction. </a:t>
            </a:r>
            <a:br>
              <a:rPr b="0" i="0" lang="en-US" sz="2600"/>
            </a:br>
            <a:br>
              <a:rPr b="0" i="0" lang="en-US" sz="2600"/>
            </a:br>
            <a:r>
              <a:rPr b="0" i="0" lang="en-US" sz="2600"/>
              <a:t>This concept emerged in the context of Enlightenment ideals of rationality, and scientific reasoning developed by Francis Bacon, Rene Descartes</a:t>
            </a:r>
            <a:r>
              <a:rPr lang="en-US" sz="2600"/>
              <a:t>, John Locke and others</a:t>
            </a:r>
            <a:br>
              <a:rPr lang="en-US" sz="2600"/>
            </a:br>
            <a:br>
              <a:rPr lang="en-US" sz="2600"/>
            </a:br>
            <a:r>
              <a:rPr lang="en-US" sz="2600">
                <a:solidFill>
                  <a:srgbClr val="111111"/>
                </a:solidFill>
                <a:latin typeface="Arial"/>
                <a:ea typeface="Arial"/>
                <a:cs typeface="Arial"/>
                <a:sym typeface="Arial"/>
              </a:rPr>
              <a:t>It was recognised that</a:t>
            </a:r>
            <a:r>
              <a:rPr b="0" i="0" lang="en-US" sz="2600">
                <a:solidFill>
                  <a:srgbClr val="111111"/>
                </a:solidFill>
                <a:latin typeface="Arial"/>
                <a:ea typeface="Arial"/>
                <a:cs typeface="Arial"/>
                <a:sym typeface="Arial"/>
              </a:rPr>
              <a:t> human beings have emotions but for the sake of economic modelling and market predictions, economics should leave all other elements of the human experience out. </a:t>
            </a:r>
            <a:endParaRPr/>
          </a:p>
          <a:p>
            <a:pPr indent="0" lvl="0" marL="0" rtl="0" algn="l">
              <a:lnSpc>
                <a:spcPct val="90000"/>
              </a:lnSpc>
              <a:spcBef>
                <a:spcPts val="1000"/>
              </a:spcBef>
              <a:spcAft>
                <a:spcPts val="0"/>
              </a:spcAft>
              <a:buClr>
                <a:schemeClr val="dk1"/>
              </a:buClr>
              <a:buSzPct val="100000"/>
              <a:buNone/>
            </a:pPr>
            <a:br>
              <a:rPr b="1" i="1" lang="en-US" sz="2200"/>
            </a:br>
            <a:r>
              <a:rPr b="1" i="1" lang="en-US" sz="2200"/>
              <a:t>“The presence of an economic man is an assumption of many economic models.”</a:t>
            </a:r>
            <a:br>
              <a:rPr b="0" i="0" lang="en-US" sz="2200"/>
            </a:br>
            <a:r>
              <a:rPr b="0" i="0" lang="en-US" sz="1400"/>
              <a:t>www.investopedia.com</a:t>
            </a:r>
            <a:br>
              <a:rPr b="0" i="0" lang="en-US" sz="2200"/>
            </a:br>
            <a:endParaRPr sz="2200"/>
          </a:p>
        </p:txBody>
      </p:sp>
      <p:pic>
        <p:nvPicPr>
          <p:cNvPr descr="How To Out-Earn The Monopoly Man" id="1329" name="Google Shape;1329;p137"/>
          <p:cNvPicPr preferRelativeResize="0"/>
          <p:nvPr>
            <p:ph idx="2" type="body"/>
          </p:nvPr>
        </p:nvPicPr>
        <p:blipFill rotWithShape="1">
          <a:blip r:embed="rId3">
            <a:alphaModFix/>
          </a:blip>
          <a:srcRect b="0" l="0" r="0" t="0"/>
          <a:stretch/>
        </p:blipFill>
        <p:spPr>
          <a:xfrm>
            <a:off x="6099048" y="1454260"/>
            <a:ext cx="5458968" cy="394948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3" name="Shape 1333"/>
        <p:cNvGrpSpPr/>
        <p:nvPr/>
      </p:nvGrpSpPr>
      <p:grpSpPr>
        <a:xfrm>
          <a:off x="0" y="0"/>
          <a:ext cx="0" cy="0"/>
          <a:chOff x="0" y="0"/>
          <a:chExt cx="0" cy="0"/>
        </a:xfrm>
      </p:grpSpPr>
      <p:cxnSp>
        <p:nvCxnSpPr>
          <p:cNvPr id="1334" name="Google Shape;1334;p138"/>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335" name="Google Shape;1335;p138"/>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336" name="Google Shape;1336;p138"/>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FFFFFF"/>
              </a:buClr>
              <a:buSzPct val="100000"/>
              <a:buFont typeface="Twentieth Century"/>
              <a:buNone/>
            </a:pPr>
            <a:r>
              <a:rPr lang="en-US">
                <a:solidFill>
                  <a:srgbClr val="FFFFFF"/>
                </a:solidFill>
              </a:rPr>
              <a:t>ENERGY TRANSITION MYTH-BUSTER</a:t>
            </a:r>
            <a:br>
              <a:rPr lang="en-US">
                <a:solidFill>
                  <a:srgbClr val="FFFFFF"/>
                </a:solidFill>
              </a:rPr>
            </a:br>
            <a:r>
              <a:rPr lang="en-US" sz="2200">
                <a:solidFill>
                  <a:srgbClr val="FFFFFF"/>
                </a:solidFill>
              </a:rPr>
              <a:t>WWW.TNI.ORG/EN/PUBLICATION/ENERGY-TRANSITION-MYTHBUSTERS</a:t>
            </a:r>
            <a:endParaRPr/>
          </a:p>
        </p:txBody>
      </p:sp>
      <p:cxnSp>
        <p:nvCxnSpPr>
          <p:cNvPr id="1337" name="Google Shape;1337;p138"/>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338" name="Google Shape;1338;p138"/>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fontScale="70000" lnSpcReduction="20000"/>
          </a:bodyPr>
          <a:lstStyle/>
          <a:p>
            <a:pPr indent="0" lvl="0" marL="91440" rtl="0" algn="l">
              <a:lnSpc>
                <a:spcPct val="90000"/>
              </a:lnSpc>
              <a:spcBef>
                <a:spcPts val="0"/>
              </a:spcBef>
              <a:spcAft>
                <a:spcPts val="0"/>
              </a:spcAft>
              <a:buSzPct val="100000"/>
              <a:buNone/>
            </a:pPr>
            <a:r>
              <a:t/>
            </a:r>
            <a:endParaRPr>
              <a:solidFill>
                <a:srgbClr val="FFFFFF"/>
              </a:solidFill>
            </a:endParaRPr>
          </a:p>
          <a:p>
            <a:pPr indent="-97790" lvl="0" marL="91440" rtl="0" algn="l">
              <a:lnSpc>
                <a:spcPct val="90000"/>
              </a:lnSpc>
              <a:spcBef>
                <a:spcPts val="1400"/>
              </a:spcBef>
              <a:spcAft>
                <a:spcPts val="0"/>
              </a:spcAft>
              <a:buSzPct val="100000"/>
              <a:buChar char=" "/>
            </a:pPr>
            <a:r>
              <a:rPr b="1" i="0" lang="en-US">
                <a:solidFill>
                  <a:schemeClr val="lt2"/>
                </a:solidFill>
                <a:latin typeface="Arial"/>
                <a:ea typeface="Arial"/>
                <a:cs typeface="Arial"/>
                <a:sym typeface="Arial"/>
              </a:rPr>
              <a:t>‘This report from the Trasnational Institute aims to challenge six harmful but influential energy transition myths. </a:t>
            </a:r>
            <a:br>
              <a:rPr b="1" i="0" lang="en-US">
                <a:solidFill>
                  <a:schemeClr val="lt2"/>
                </a:solidFill>
                <a:latin typeface="Arial"/>
                <a:ea typeface="Arial"/>
                <a:cs typeface="Arial"/>
                <a:sym typeface="Arial"/>
              </a:rPr>
            </a:br>
            <a:br>
              <a:rPr b="1" i="0" lang="en-US">
                <a:solidFill>
                  <a:schemeClr val="lt2"/>
                </a:solidFill>
                <a:latin typeface="Arial"/>
                <a:ea typeface="Arial"/>
                <a:cs typeface="Arial"/>
                <a:sym typeface="Arial"/>
              </a:rPr>
            </a:br>
            <a:r>
              <a:rPr b="1" i="0" lang="en-US">
                <a:solidFill>
                  <a:schemeClr val="lt2"/>
                </a:solidFill>
                <a:latin typeface="Arial"/>
                <a:ea typeface="Arial"/>
                <a:cs typeface="Arial"/>
                <a:sym typeface="Arial"/>
              </a:rPr>
              <a:t>These myths aim to persuade us that the private sector, free markets, cheaper prices and decentralisation can decarbonise the energy system — and that intellectual property rights and trade and investment protection agreements are necessary to facilitate this.</a:t>
            </a:r>
            <a:endParaRPr/>
          </a:p>
          <a:p>
            <a:pPr indent="-97790" lvl="0" marL="91440" rtl="0" algn="l">
              <a:lnSpc>
                <a:spcPct val="90000"/>
              </a:lnSpc>
              <a:spcBef>
                <a:spcPts val="1400"/>
              </a:spcBef>
              <a:spcAft>
                <a:spcPts val="0"/>
              </a:spcAft>
              <a:buSzPct val="100000"/>
              <a:buChar char=" "/>
            </a:pPr>
            <a:r>
              <a:rPr b="1" i="0" lang="en-US">
                <a:solidFill>
                  <a:schemeClr val="lt2"/>
                </a:solidFill>
                <a:latin typeface="Arial"/>
                <a:ea typeface="Arial"/>
                <a:cs typeface="Arial"/>
                <a:sym typeface="Arial"/>
              </a:rPr>
              <a:t>These myths keep policy-makers, social movements and communities from defending, building and advocating for real solutions: </a:t>
            </a:r>
            <a:r>
              <a:rPr b="1" i="0" lang="en-US" u="sng">
                <a:solidFill>
                  <a:schemeClr val="lt2"/>
                </a:solidFill>
                <a:latin typeface="Arial"/>
                <a:ea typeface="Arial"/>
                <a:cs typeface="Arial"/>
                <a:sym typeface="Arial"/>
              </a:rPr>
              <a:t>public power systems that can democratically decarbonise society</a:t>
            </a:r>
            <a:r>
              <a:rPr b="1" i="0" lang="en-US">
                <a:solidFill>
                  <a:schemeClr val="lt2"/>
                </a:solidFill>
                <a:latin typeface="Arial"/>
                <a:ea typeface="Arial"/>
                <a:cs typeface="Arial"/>
                <a:sym typeface="Arial"/>
              </a:rPr>
              <a:t>.’</a:t>
            </a:r>
            <a:endParaRPr/>
          </a:p>
          <a:p>
            <a:pPr indent="-97790" lvl="0" marL="91440" rtl="0" algn="l">
              <a:lnSpc>
                <a:spcPct val="90000"/>
              </a:lnSpc>
              <a:spcBef>
                <a:spcPts val="1400"/>
              </a:spcBef>
              <a:spcAft>
                <a:spcPts val="0"/>
              </a:spcAft>
              <a:buSzPct val="100000"/>
              <a:buChar char=" "/>
            </a:pPr>
            <a:br>
              <a:rPr b="1" i="0" lang="en-US" u="sng" strike="noStrike">
                <a:solidFill>
                  <a:srgbClr val="FFFFFF"/>
                </a:solidFill>
                <a:latin typeface="Arial"/>
                <a:ea typeface="Arial"/>
                <a:cs typeface="Arial"/>
                <a:sym typeface="Arial"/>
                <a:hlinkClick r:id="rId3">
                  <a:extLst>
                    <a:ext uri="{A12FA001-AC4F-418D-AE19-62706E023703}">
                      <ahyp:hlinkClr val="tx"/>
                    </a:ext>
                  </a:extLst>
                </a:hlinkClick>
              </a:rPr>
            </a:br>
            <a:endParaRPr>
              <a:solidFill>
                <a:srgbClr val="FFFFFF"/>
              </a:solidFill>
            </a:endParaRPr>
          </a:p>
          <a:p>
            <a:pPr indent="0" lvl="0" marL="91440" rtl="0" algn="l">
              <a:lnSpc>
                <a:spcPct val="90000"/>
              </a:lnSpc>
              <a:spcBef>
                <a:spcPts val="1400"/>
              </a:spcBef>
              <a:spcAft>
                <a:spcPts val="0"/>
              </a:spcAft>
              <a:buSzPct val="100000"/>
              <a:buNone/>
            </a:pPr>
            <a:r>
              <a:t/>
            </a:r>
            <a:endParaRPr>
              <a:solidFill>
                <a:srgbClr val="FFFFFF"/>
              </a:solidFill>
            </a:endParaRPr>
          </a:p>
          <a:p>
            <a:pPr indent="0" lvl="0" marL="91440" rtl="0" algn="l">
              <a:lnSpc>
                <a:spcPct val="90000"/>
              </a:lnSpc>
              <a:spcBef>
                <a:spcPts val="1400"/>
              </a:spcBef>
              <a:spcAft>
                <a:spcPts val="0"/>
              </a:spcAft>
              <a:buSzPct val="100000"/>
              <a:buNone/>
            </a:pPr>
            <a:r>
              <a:t/>
            </a:r>
            <a:endParaRPr>
              <a:solidFill>
                <a:srgbClr val="FFFFFF"/>
              </a:solidFill>
            </a:endParaRPr>
          </a:p>
          <a:p>
            <a:pPr indent="0" lvl="0" marL="91440" rtl="0" algn="l">
              <a:lnSpc>
                <a:spcPct val="90000"/>
              </a:lnSpc>
              <a:spcBef>
                <a:spcPts val="1400"/>
              </a:spcBef>
              <a:spcAft>
                <a:spcPts val="0"/>
              </a:spcAft>
              <a:buSzPct val="100000"/>
              <a:buNone/>
            </a:pPr>
            <a:r>
              <a:t/>
            </a:r>
            <a:endParaRPr>
              <a:solidFill>
                <a:srgbClr val="FFFFFF"/>
              </a:solidFill>
            </a:endParaRPr>
          </a:p>
          <a:p>
            <a:pPr indent="0" lvl="0" marL="91440" rtl="0" algn="l">
              <a:lnSpc>
                <a:spcPct val="90000"/>
              </a:lnSpc>
              <a:spcBef>
                <a:spcPts val="1400"/>
              </a:spcBef>
              <a:spcAft>
                <a:spcPts val="0"/>
              </a:spcAft>
              <a:buSzPct val="100000"/>
              <a:buNone/>
            </a:pPr>
            <a:r>
              <a:t/>
            </a:r>
            <a:endParaRPr>
              <a:solidFill>
                <a:srgbClr val="FFFFFF"/>
              </a:solidFill>
            </a:endParaRPr>
          </a:p>
          <a:p>
            <a:pPr indent="0" lvl="0" marL="0" rtl="0" algn="l">
              <a:lnSpc>
                <a:spcPct val="90000"/>
              </a:lnSpc>
              <a:spcBef>
                <a:spcPts val="1400"/>
              </a:spcBef>
              <a:spcAft>
                <a:spcPts val="0"/>
              </a:spcAft>
              <a:buSzPct val="100000"/>
              <a:buNone/>
            </a:pPr>
            <a:r>
              <a:t/>
            </a:r>
            <a:endParaRPr>
              <a:solidFill>
                <a:srgbClr val="FFFFFF"/>
              </a:solidFill>
            </a:endParaRPr>
          </a:p>
        </p:txBody>
      </p:sp>
      <p:pic>
        <p:nvPicPr>
          <p:cNvPr descr="Cover image Energy Transition Mythbusters" id="1339" name="Google Shape;1339;p138"/>
          <p:cNvPicPr preferRelativeResize="0"/>
          <p:nvPr>
            <p:ph idx="2" type="body"/>
          </p:nvPr>
        </p:nvPicPr>
        <p:blipFill rotWithShape="1">
          <a:blip r:embed="rId4">
            <a:alphaModFix/>
          </a:blip>
          <a:srcRect b="0" l="0" r="0" t="0"/>
          <a:stretch/>
        </p:blipFill>
        <p:spPr>
          <a:xfrm>
            <a:off x="5468548" y="0"/>
            <a:ext cx="4701857" cy="6648207"/>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3" name="Shape 1343"/>
        <p:cNvGrpSpPr/>
        <p:nvPr/>
      </p:nvGrpSpPr>
      <p:grpSpPr>
        <a:xfrm>
          <a:off x="0" y="0"/>
          <a:ext cx="0" cy="0"/>
          <a:chOff x="0" y="0"/>
          <a:chExt cx="0" cy="0"/>
        </a:xfrm>
      </p:grpSpPr>
      <p:cxnSp>
        <p:nvCxnSpPr>
          <p:cNvPr id="1344" name="Google Shape;1344;p139"/>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345" name="Google Shape;1345;p139"/>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346" name="Google Shape;1346;p139"/>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000"/>
              <a:buFont typeface="Twentieth Century"/>
              <a:buNone/>
            </a:pPr>
            <a:r>
              <a:rPr lang="en-US">
                <a:solidFill>
                  <a:srgbClr val="FFFFFF"/>
                </a:solidFill>
              </a:rPr>
              <a:t>FJI RESOURCES</a:t>
            </a:r>
            <a:br>
              <a:rPr lang="en-US">
                <a:solidFill>
                  <a:srgbClr val="FFFFFF"/>
                </a:solidFill>
              </a:rPr>
            </a:br>
            <a:r>
              <a:rPr lang="en-US" sz="2200">
                <a:solidFill>
                  <a:srgbClr val="FFFFFF"/>
                </a:solidFill>
              </a:rPr>
              <a:t>WWW.FINANCIALJUSTICE.IE/LEARN/ </a:t>
            </a:r>
            <a:endParaRPr/>
          </a:p>
        </p:txBody>
      </p:sp>
      <p:cxnSp>
        <p:nvCxnSpPr>
          <p:cNvPr id="1347" name="Google Shape;1347;p139"/>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348" name="Google Shape;1348;p139"/>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solidFill>
                <a:srgbClr val="FFFFFF"/>
              </a:solidFill>
            </a:endParaRPr>
          </a:p>
          <a:p>
            <a:pPr indent="-91440" lvl="0" marL="91440" rtl="0" algn="l">
              <a:lnSpc>
                <a:spcPct val="90000"/>
              </a:lnSpc>
              <a:spcBef>
                <a:spcPts val="1400"/>
              </a:spcBef>
              <a:spcAft>
                <a:spcPts val="0"/>
              </a:spcAft>
              <a:buSzPts val="2200"/>
              <a:buChar char=" "/>
            </a:pPr>
            <a:r>
              <a:rPr lang="en-US">
                <a:solidFill>
                  <a:srgbClr val="FFFFFF"/>
                </a:solidFill>
              </a:rPr>
              <a:t>Addressing questions about the role of finance in driving climate change </a:t>
            </a:r>
            <a:endParaRPr/>
          </a:p>
          <a:p>
            <a:pPr indent="0" lvl="0" marL="91440" rtl="0" algn="l">
              <a:lnSpc>
                <a:spcPct val="90000"/>
              </a:lnSpc>
              <a:spcBef>
                <a:spcPts val="1400"/>
              </a:spcBef>
              <a:spcAft>
                <a:spcPts val="0"/>
              </a:spcAft>
              <a:buSzPts val="2200"/>
              <a:buNone/>
            </a:pPr>
            <a:r>
              <a:t/>
            </a:r>
            <a:endParaRPr>
              <a:solidFill>
                <a:srgbClr val="FFFFFF"/>
              </a:solidFill>
            </a:endParaRPr>
          </a:p>
          <a:p>
            <a:pPr indent="-91440" lvl="0" marL="91440" rtl="0" algn="l">
              <a:lnSpc>
                <a:spcPct val="90000"/>
              </a:lnSpc>
              <a:spcBef>
                <a:spcPts val="1400"/>
              </a:spcBef>
              <a:spcAft>
                <a:spcPts val="0"/>
              </a:spcAft>
              <a:buSzPts val="2200"/>
              <a:buChar char=" "/>
            </a:pPr>
            <a:r>
              <a:rPr lang="en-US">
                <a:solidFill>
                  <a:srgbClr val="FFFFFF"/>
                </a:solidFill>
              </a:rPr>
              <a:t>Critical thinking about the diversion of funds from aid and development commitments, rather than pledges of new funding</a:t>
            </a:r>
            <a:endParaRPr/>
          </a:p>
          <a:p>
            <a:pPr indent="0" lvl="0" marL="91440" rtl="0" algn="l">
              <a:lnSpc>
                <a:spcPct val="90000"/>
              </a:lnSpc>
              <a:spcBef>
                <a:spcPts val="1400"/>
              </a:spcBef>
              <a:spcAft>
                <a:spcPts val="0"/>
              </a:spcAft>
              <a:buSzPts val="2200"/>
              <a:buNone/>
            </a:pPr>
            <a:r>
              <a:t/>
            </a:r>
            <a:endParaRPr>
              <a:solidFill>
                <a:srgbClr val="FFFFFF"/>
              </a:solidFill>
            </a:endParaRPr>
          </a:p>
          <a:p>
            <a:pPr indent="0" lvl="0" marL="91440" rtl="0" algn="l">
              <a:lnSpc>
                <a:spcPct val="90000"/>
              </a:lnSpc>
              <a:spcBef>
                <a:spcPts val="1400"/>
              </a:spcBef>
              <a:spcAft>
                <a:spcPts val="0"/>
              </a:spcAft>
              <a:buSzPts val="2200"/>
              <a:buNone/>
            </a:pPr>
            <a:r>
              <a:t/>
            </a:r>
            <a:endParaRPr>
              <a:solidFill>
                <a:srgbClr val="FFFFFF"/>
              </a:solidFill>
            </a:endParaRPr>
          </a:p>
          <a:p>
            <a:pPr indent="0" lvl="0" marL="91440" rtl="0" algn="l">
              <a:lnSpc>
                <a:spcPct val="90000"/>
              </a:lnSpc>
              <a:spcBef>
                <a:spcPts val="1400"/>
              </a:spcBef>
              <a:spcAft>
                <a:spcPts val="0"/>
              </a:spcAft>
              <a:buSzPts val="2200"/>
              <a:buNone/>
            </a:pPr>
            <a:r>
              <a:t/>
            </a:r>
            <a:endParaRPr>
              <a:solidFill>
                <a:srgbClr val="FFFFFF"/>
              </a:solidFill>
            </a:endParaRPr>
          </a:p>
          <a:p>
            <a:pPr indent="0" lvl="0" marL="91440" rtl="0" algn="l">
              <a:lnSpc>
                <a:spcPct val="90000"/>
              </a:lnSpc>
              <a:spcBef>
                <a:spcPts val="1400"/>
              </a:spcBef>
              <a:spcAft>
                <a:spcPts val="0"/>
              </a:spcAft>
              <a:buSzPts val="2200"/>
              <a:buNone/>
            </a:pPr>
            <a:r>
              <a:t/>
            </a:r>
            <a:endParaRPr>
              <a:solidFill>
                <a:srgbClr val="FFFFFF"/>
              </a:solidFill>
            </a:endParaRPr>
          </a:p>
          <a:p>
            <a:pPr indent="0" lvl="0" marL="91440" rtl="0" algn="l">
              <a:lnSpc>
                <a:spcPct val="90000"/>
              </a:lnSpc>
              <a:spcBef>
                <a:spcPts val="1400"/>
              </a:spcBef>
              <a:spcAft>
                <a:spcPts val="0"/>
              </a:spcAft>
              <a:buSzPts val="2200"/>
              <a:buNone/>
            </a:pPr>
            <a:r>
              <a:t/>
            </a:r>
            <a:endParaRPr>
              <a:solidFill>
                <a:srgbClr val="FFFFFF"/>
              </a:solidFill>
            </a:endParaRPr>
          </a:p>
          <a:p>
            <a:pPr indent="0" lvl="0" marL="91440" rtl="0" algn="l">
              <a:lnSpc>
                <a:spcPct val="90000"/>
              </a:lnSpc>
              <a:spcBef>
                <a:spcPts val="1400"/>
              </a:spcBef>
              <a:spcAft>
                <a:spcPts val="0"/>
              </a:spcAft>
              <a:buSzPts val="2200"/>
              <a:buNone/>
            </a:pPr>
            <a:r>
              <a:t/>
            </a:r>
            <a:endParaRPr>
              <a:solidFill>
                <a:srgbClr val="FFFFFF"/>
              </a:solidFill>
            </a:endParaRPr>
          </a:p>
          <a:p>
            <a:pPr indent="0" lvl="0" marL="0" rtl="0" algn="l">
              <a:lnSpc>
                <a:spcPct val="90000"/>
              </a:lnSpc>
              <a:spcBef>
                <a:spcPts val="1400"/>
              </a:spcBef>
              <a:spcAft>
                <a:spcPts val="0"/>
              </a:spcAft>
              <a:buSzPts val="2200"/>
              <a:buNone/>
            </a:pPr>
            <a:r>
              <a:t/>
            </a:r>
            <a:endParaRPr>
              <a:solidFill>
                <a:srgbClr val="FFFFFF"/>
              </a:solidFill>
            </a:endParaRPr>
          </a:p>
        </p:txBody>
      </p:sp>
      <p:pic>
        <p:nvPicPr>
          <p:cNvPr id="1349" name="Google Shape;1349;p139"/>
          <p:cNvPicPr preferRelativeResize="0"/>
          <p:nvPr>
            <p:ph idx="2" type="body"/>
          </p:nvPr>
        </p:nvPicPr>
        <p:blipFill rotWithShape="1">
          <a:blip r:embed="rId3">
            <a:alphaModFix/>
          </a:blip>
          <a:srcRect b="0" l="0" r="0" t="0"/>
          <a:stretch/>
        </p:blipFill>
        <p:spPr>
          <a:xfrm>
            <a:off x="5394960" y="-186619"/>
            <a:ext cx="6533883" cy="70446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CRITICAL THINKING ABOUT CLIMATE </a:t>
            </a:r>
            <a:endParaRPr/>
          </a:p>
        </p:txBody>
      </p:sp>
      <p:sp>
        <p:nvSpPr>
          <p:cNvPr id="269" name="Google Shape;269;p14"/>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fontScale="55000" lnSpcReduction="20000"/>
          </a:bodyPr>
          <a:lstStyle/>
          <a:p>
            <a:pPr indent="0" lvl="0" marL="0" rtl="0" algn="l">
              <a:lnSpc>
                <a:spcPct val="90000"/>
              </a:lnSpc>
              <a:spcBef>
                <a:spcPts val="0"/>
              </a:spcBef>
              <a:spcAft>
                <a:spcPts val="0"/>
              </a:spcAft>
              <a:buSzPct val="100000"/>
              <a:buNone/>
            </a:pPr>
            <a:r>
              <a:rPr lang="en-US" u="sng"/>
              <a:t>Consider the following questions about how we measure emissions. </a:t>
            </a:r>
            <a:r>
              <a:rPr lang="en-US"/>
              <a:t>What different perspectives will each give us? Which approach is more fair, why? </a:t>
            </a:r>
            <a:endParaRPr u="sng"/>
          </a:p>
          <a:p>
            <a:pPr indent="-14603" lvl="0" marL="91440" rtl="0" algn="l">
              <a:lnSpc>
                <a:spcPct val="90000"/>
              </a:lnSpc>
              <a:spcBef>
                <a:spcPts val="1400"/>
              </a:spcBef>
              <a:spcAft>
                <a:spcPts val="0"/>
              </a:spcAft>
              <a:buSzPct val="100000"/>
              <a:buNone/>
            </a:pPr>
            <a:r>
              <a:t/>
            </a:r>
            <a:endParaRPr u="sng"/>
          </a:p>
          <a:p>
            <a:pPr indent="-91440" lvl="0" marL="91440" rtl="0" algn="l">
              <a:lnSpc>
                <a:spcPct val="90000"/>
              </a:lnSpc>
              <a:spcBef>
                <a:spcPts val="1400"/>
              </a:spcBef>
              <a:spcAft>
                <a:spcPts val="0"/>
              </a:spcAft>
              <a:buSzPct val="100000"/>
              <a:buChar char=" "/>
            </a:pPr>
            <a:r>
              <a:rPr lang="en-US" u="sng"/>
              <a:t>HOW </a:t>
            </a:r>
            <a:r>
              <a:rPr lang="en-US"/>
              <a:t>DO WE COUNT? Do we count emissions by country or per capita? </a:t>
            </a:r>
            <a:endParaRPr/>
          </a:p>
          <a:p>
            <a:pPr indent="-91440" lvl="0" marL="91440" rtl="0" algn="l">
              <a:lnSpc>
                <a:spcPct val="90000"/>
              </a:lnSpc>
              <a:spcBef>
                <a:spcPts val="1400"/>
              </a:spcBef>
              <a:spcAft>
                <a:spcPts val="0"/>
              </a:spcAft>
              <a:buSzPct val="100000"/>
              <a:buChar char=" "/>
            </a:pPr>
            <a:r>
              <a:rPr lang="en-US" u="sng"/>
              <a:t>WHEN</a:t>
            </a:r>
            <a:r>
              <a:rPr lang="en-US"/>
              <a:t> DO WE START COUNTING? The climate crisis has been many years in the making? Do we look at emissions today? Or do we assess the build up of emissions since pre-industrial times? </a:t>
            </a:r>
            <a:endParaRPr/>
          </a:p>
          <a:p>
            <a:pPr indent="-91440" lvl="0" marL="91440" rtl="0" algn="l">
              <a:lnSpc>
                <a:spcPct val="90000"/>
              </a:lnSpc>
              <a:spcBef>
                <a:spcPts val="1400"/>
              </a:spcBef>
              <a:spcAft>
                <a:spcPts val="0"/>
              </a:spcAft>
              <a:buSzPct val="100000"/>
              <a:buChar char=" "/>
            </a:pPr>
            <a:r>
              <a:rPr lang="en-US" u="sng"/>
              <a:t>WHO</a:t>
            </a:r>
            <a:r>
              <a:rPr lang="en-US"/>
              <a:t> DO WE COUNT?</a:t>
            </a:r>
            <a:br>
              <a:rPr lang="en-US"/>
            </a:br>
            <a:r>
              <a:rPr lang="en-US"/>
              <a:t>Are all people within a country consuming fossil fuels at the same rate? Do we consider emissions to be linked to individual behaviour – or to the economics systems driving consumption? </a:t>
            </a:r>
            <a:endParaRPr/>
          </a:p>
          <a:p>
            <a:pPr indent="-91440" lvl="0" marL="91440" rtl="0" algn="l">
              <a:lnSpc>
                <a:spcPct val="90000"/>
              </a:lnSpc>
              <a:spcBef>
                <a:spcPts val="1400"/>
              </a:spcBef>
              <a:spcAft>
                <a:spcPts val="0"/>
              </a:spcAft>
              <a:buSzPct val="100000"/>
              <a:buChar char=" "/>
            </a:pPr>
            <a:r>
              <a:rPr lang="en-US"/>
              <a:t>Do we assume that emissions are the same for all the people in a country or region? </a:t>
            </a:r>
            <a:endParaRPr/>
          </a:p>
          <a:p>
            <a:pPr indent="-91440" lvl="0" marL="91440" rtl="0" algn="l">
              <a:lnSpc>
                <a:spcPct val="90000"/>
              </a:lnSpc>
              <a:spcBef>
                <a:spcPts val="1400"/>
              </a:spcBef>
              <a:spcAft>
                <a:spcPts val="0"/>
              </a:spcAft>
              <a:buSzPct val="100000"/>
              <a:buChar char=" "/>
            </a:pPr>
            <a:r>
              <a:rPr lang="en-US" u="sng"/>
              <a:t>WHAT</a:t>
            </a:r>
            <a:r>
              <a:rPr lang="en-US"/>
              <a:t> DO WE COUNT? Emissions at source, or embedded carbon? What sectors are included or excluded from emissions targets? </a:t>
            </a:r>
            <a:br>
              <a:rPr lang="en-US"/>
            </a:br>
            <a:br>
              <a:rPr lang="en-US"/>
            </a:br>
            <a:r>
              <a:rPr lang="en-US" u="sng"/>
              <a:t>WHERE</a:t>
            </a:r>
            <a:r>
              <a:rPr lang="en-US"/>
              <a:t> DO WE COUNT?  Do we count emissions where they’re produced – or where they are consumed?</a:t>
            </a:r>
            <a:endParaRPr/>
          </a:p>
          <a:p>
            <a:pPr indent="-91440" lvl="0" marL="91440" rtl="0" algn="l">
              <a:lnSpc>
                <a:spcPct val="90000"/>
              </a:lnSpc>
              <a:spcBef>
                <a:spcPts val="1400"/>
              </a:spcBef>
              <a:spcAft>
                <a:spcPts val="0"/>
              </a:spcAft>
              <a:buSzPct val="100000"/>
              <a:buChar char=" "/>
            </a:pPr>
            <a:r>
              <a:rPr lang="en-US" u="sng"/>
              <a:t>WHY</a:t>
            </a:r>
            <a:r>
              <a:rPr lang="en-US"/>
              <a:t> DO WE COUNT? Who, or what is seen as responsible, who or what is being held accountable?</a:t>
            </a:r>
            <a:endParaRPr/>
          </a:p>
          <a:p>
            <a:pPr indent="-91440" lvl="0" marL="91440" rtl="0" algn="l">
              <a:lnSpc>
                <a:spcPct val="90000"/>
              </a:lnSpc>
              <a:spcBef>
                <a:spcPts val="1400"/>
              </a:spcBef>
              <a:spcAft>
                <a:spcPts val="0"/>
              </a:spcAft>
              <a:buSzPct val="100000"/>
              <a:buChar char=" "/>
            </a:pPr>
            <a:r>
              <a:rPr lang="en-US"/>
              <a:t>Is the point to push individuals to take personal responsibility for their own actions as consumers? Or…? </a:t>
            </a:r>
            <a:br>
              <a:rPr lang="en-US"/>
            </a:br>
            <a:br>
              <a:rPr lang="en-US"/>
            </a:br>
            <a:r>
              <a:rPr lang="en-US" u="sng"/>
              <a:t>WHICH </a:t>
            </a:r>
            <a:r>
              <a:rPr lang="en-US"/>
              <a:t>ACTIONS COUNT? </a:t>
            </a:r>
            <a:br>
              <a:rPr lang="en-US"/>
            </a:br>
            <a:r>
              <a:rPr lang="en-US"/>
              <a:t>Let’s talk! </a:t>
            </a:r>
            <a:br>
              <a:rPr lang="en-US"/>
            </a:b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3" name="Shape 1353"/>
        <p:cNvGrpSpPr/>
        <p:nvPr/>
      </p:nvGrpSpPr>
      <p:grpSpPr>
        <a:xfrm>
          <a:off x="0" y="0"/>
          <a:ext cx="0" cy="0"/>
          <a:chOff x="0" y="0"/>
          <a:chExt cx="0" cy="0"/>
        </a:xfrm>
      </p:grpSpPr>
      <p:cxnSp>
        <p:nvCxnSpPr>
          <p:cNvPr id="1354" name="Google Shape;1354;p140"/>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355" name="Google Shape;1355;p140"/>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356" name="Google Shape;1356;p140"/>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FFFFFF"/>
              </a:buClr>
              <a:buSzPct val="100000"/>
              <a:buFont typeface="Twentieth Century"/>
              <a:buNone/>
            </a:pPr>
            <a:br>
              <a:rPr lang="en-US">
                <a:solidFill>
                  <a:srgbClr val="FFFFFF"/>
                </a:solidFill>
              </a:rPr>
            </a:br>
            <a:r>
              <a:rPr lang="en-US">
                <a:solidFill>
                  <a:srgbClr val="FFFFFF"/>
                </a:solidFill>
              </a:rPr>
              <a:t>LINKS TO CURRICULUM</a:t>
            </a:r>
            <a:br>
              <a:rPr lang="en-US">
                <a:solidFill>
                  <a:srgbClr val="FFFFFF"/>
                </a:solidFill>
              </a:rPr>
            </a:br>
            <a:endParaRPr>
              <a:solidFill>
                <a:srgbClr val="FFFFFF"/>
              </a:solidFill>
            </a:endParaRPr>
          </a:p>
        </p:txBody>
      </p:sp>
      <p:cxnSp>
        <p:nvCxnSpPr>
          <p:cNvPr id="1357" name="Google Shape;1357;p140"/>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358" name="Google Shape;1358;p140"/>
          <p:cNvSpPr txBox="1"/>
          <p:nvPr>
            <p:ph idx="2" type="body"/>
          </p:nvPr>
        </p:nvSpPr>
        <p:spPr>
          <a:xfrm>
            <a:off x="1024129" y="2286000"/>
            <a:ext cx="3791711" cy="3931920"/>
          </a:xfrm>
          <a:prstGeom prst="rect">
            <a:avLst/>
          </a:prstGeom>
          <a:noFill/>
          <a:ln>
            <a:noFill/>
          </a:ln>
        </p:spPr>
        <p:txBody>
          <a:bodyPr anchorCtr="0" anchor="t" bIns="45700" lIns="45700" spcFirstLastPara="1" rIns="45700" wrap="square" tIns="45700">
            <a:normAutofit fontScale="85000" lnSpcReduction="20000"/>
          </a:bodyPr>
          <a:lstStyle/>
          <a:p>
            <a:pPr indent="0" lvl="0" marL="91440" rtl="0" algn="l">
              <a:lnSpc>
                <a:spcPct val="90000"/>
              </a:lnSpc>
              <a:spcBef>
                <a:spcPts val="0"/>
              </a:spcBef>
              <a:spcAft>
                <a:spcPts val="0"/>
              </a:spcAft>
              <a:buSzPct val="100000"/>
              <a:buNone/>
            </a:pPr>
            <a:r>
              <a:t/>
            </a:r>
            <a:endParaRPr>
              <a:solidFill>
                <a:srgbClr val="FFFFFF"/>
              </a:solidFill>
            </a:endParaRPr>
          </a:p>
          <a:p>
            <a:pPr indent="-70485" lvl="0" marL="91440" rtl="0" algn="l">
              <a:lnSpc>
                <a:spcPct val="90000"/>
              </a:lnSpc>
              <a:spcBef>
                <a:spcPts val="1400"/>
              </a:spcBef>
              <a:spcAft>
                <a:spcPts val="0"/>
              </a:spcAft>
              <a:buSzPct val="100000"/>
              <a:buChar char=" "/>
            </a:pPr>
            <a:r>
              <a:rPr lang="en-US">
                <a:solidFill>
                  <a:srgbClr val="FFFFFF"/>
                </a:solidFill>
              </a:rPr>
              <a:t>ECONOMICS</a:t>
            </a:r>
            <a:r>
              <a:rPr lang="en-US">
                <a:solidFill>
                  <a:srgbClr val="FFFFFF"/>
                </a:solidFill>
              </a:rPr>
              <a:t> OF THE FASHION INDUSTRY </a:t>
            </a:r>
            <a:endParaRPr/>
          </a:p>
          <a:p>
            <a:pPr indent="0" lvl="0" marL="91440" rtl="0" algn="l">
              <a:lnSpc>
                <a:spcPct val="90000"/>
              </a:lnSpc>
              <a:spcBef>
                <a:spcPts val="1400"/>
              </a:spcBef>
              <a:spcAft>
                <a:spcPts val="0"/>
              </a:spcAft>
              <a:buSzPct val="100000"/>
              <a:buNone/>
            </a:pPr>
            <a:r>
              <a:t/>
            </a:r>
            <a:endParaRPr>
              <a:solidFill>
                <a:srgbClr val="FFFFFF"/>
              </a:solidFill>
            </a:endParaRPr>
          </a:p>
          <a:p>
            <a:pPr indent="-70485" lvl="0" marL="91440" rtl="0" algn="l">
              <a:lnSpc>
                <a:spcPct val="90000"/>
              </a:lnSpc>
              <a:spcBef>
                <a:spcPts val="1400"/>
              </a:spcBef>
              <a:spcAft>
                <a:spcPts val="0"/>
              </a:spcAft>
              <a:buSzPct val="100000"/>
              <a:buChar char=" "/>
            </a:pPr>
            <a:r>
              <a:rPr lang="en-US">
                <a:solidFill>
                  <a:srgbClr val="FFFFFF"/>
                </a:solidFill>
              </a:rPr>
              <a:t>FUNDING FOR INDUSTRIAL AGRICULTURE </a:t>
            </a:r>
            <a:endParaRPr/>
          </a:p>
          <a:p>
            <a:pPr indent="0" lvl="0" marL="91440" rtl="0" algn="l">
              <a:lnSpc>
                <a:spcPct val="90000"/>
              </a:lnSpc>
              <a:spcBef>
                <a:spcPts val="1400"/>
              </a:spcBef>
              <a:spcAft>
                <a:spcPts val="0"/>
              </a:spcAft>
              <a:buSzPct val="100000"/>
              <a:buNone/>
            </a:pPr>
            <a:r>
              <a:t/>
            </a:r>
            <a:endParaRPr>
              <a:solidFill>
                <a:srgbClr val="FFFFFF"/>
              </a:solidFill>
            </a:endParaRPr>
          </a:p>
          <a:p>
            <a:pPr indent="-70485" lvl="0" marL="91440" rtl="0" algn="l">
              <a:lnSpc>
                <a:spcPct val="90000"/>
              </a:lnSpc>
              <a:spcBef>
                <a:spcPts val="1400"/>
              </a:spcBef>
              <a:spcAft>
                <a:spcPts val="0"/>
              </a:spcAft>
              <a:buSzPct val="100000"/>
              <a:buChar char=" "/>
            </a:pPr>
            <a:r>
              <a:rPr lang="en-US">
                <a:solidFill>
                  <a:srgbClr val="FFFFFF"/>
                </a:solidFill>
              </a:rPr>
              <a:t>ETHICS OF CLIMATE CHANGE and DEMANDS OF THE CLIMATE JUSTICE MOVEMENT </a:t>
            </a:r>
            <a:endParaRPr/>
          </a:p>
          <a:p>
            <a:pPr indent="0" lvl="0" marL="91440" rtl="0" algn="l">
              <a:lnSpc>
                <a:spcPct val="90000"/>
              </a:lnSpc>
              <a:spcBef>
                <a:spcPts val="1400"/>
              </a:spcBef>
              <a:spcAft>
                <a:spcPts val="0"/>
              </a:spcAft>
              <a:buSzPct val="100000"/>
              <a:buNone/>
            </a:pPr>
            <a:r>
              <a:t/>
            </a:r>
            <a:endParaRPr>
              <a:solidFill>
                <a:srgbClr val="FFFFFF"/>
              </a:solidFill>
            </a:endParaRPr>
          </a:p>
          <a:p>
            <a:pPr indent="0" lvl="0" marL="91440" rtl="0" algn="l">
              <a:lnSpc>
                <a:spcPct val="90000"/>
              </a:lnSpc>
              <a:spcBef>
                <a:spcPts val="1400"/>
              </a:spcBef>
              <a:spcAft>
                <a:spcPts val="0"/>
              </a:spcAft>
              <a:buSzPct val="100000"/>
              <a:buNone/>
            </a:pPr>
            <a:r>
              <a:t/>
            </a:r>
            <a:endParaRPr>
              <a:solidFill>
                <a:srgbClr val="FFFFFF"/>
              </a:solidFill>
            </a:endParaRPr>
          </a:p>
        </p:txBody>
      </p:sp>
      <p:pic>
        <p:nvPicPr>
          <p:cNvPr id="1359" name="Google Shape;1359;p140"/>
          <p:cNvPicPr preferRelativeResize="0"/>
          <p:nvPr>
            <p:ph idx="1" type="body"/>
          </p:nvPr>
        </p:nvPicPr>
        <p:blipFill rotWithShape="1">
          <a:blip r:embed="rId3">
            <a:alphaModFix/>
          </a:blip>
          <a:srcRect b="0" l="0" r="0" t="0"/>
          <a:stretch/>
        </p:blipFill>
        <p:spPr>
          <a:xfrm>
            <a:off x="2351647" y="-702"/>
            <a:ext cx="8571626" cy="6857298"/>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3" name="Shape 1363"/>
        <p:cNvGrpSpPr/>
        <p:nvPr/>
      </p:nvGrpSpPr>
      <p:grpSpPr>
        <a:xfrm>
          <a:off x="0" y="0"/>
          <a:ext cx="0" cy="0"/>
          <a:chOff x="0" y="0"/>
          <a:chExt cx="0" cy="0"/>
        </a:xfrm>
      </p:grpSpPr>
      <p:cxnSp>
        <p:nvCxnSpPr>
          <p:cNvPr id="1364" name="Google Shape;1364;p141"/>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365" name="Google Shape;1365;p141"/>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366" name="Google Shape;1366;p141"/>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000"/>
              <a:buFont typeface="Twentieth Century"/>
              <a:buNone/>
            </a:pPr>
            <a:r>
              <a:rPr lang="en-US">
                <a:solidFill>
                  <a:srgbClr val="FFFFFF"/>
                </a:solidFill>
              </a:rPr>
              <a:t>PLAIN ENGLISH ECONOMICS </a:t>
            </a:r>
            <a:endParaRPr/>
          </a:p>
        </p:txBody>
      </p:sp>
      <p:cxnSp>
        <p:nvCxnSpPr>
          <p:cNvPr id="1367" name="Google Shape;1367;p141"/>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368" name="Google Shape;1368;p141"/>
          <p:cNvSpPr txBox="1"/>
          <p:nvPr>
            <p:ph idx="2"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US">
                <a:solidFill>
                  <a:srgbClr val="FFFFFF"/>
                </a:solidFill>
              </a:rPr>
              <a:t>www.financialjustice.ie/learn/</a:t>
            </a:r>
            <a:endParaRPr/>
          </a:p>
        </p:txBody>
      </p:sp>
      <p:pic>
        <p:nvPicPr>
          <p:cNvPr descr="We need a green fiscal plan to beat twin crises of climate and Covid (1)" id="1369" name="Google Shape;1369;p141"/>
          <p:cNvPicPr preferRelativeResize="0"/>
          <p:nvPr>
            <p:ph idx="1" type="body"/>
          </p:nvPr>
        </p:nvPicPr>
        <p:blipFill rotWithShape="1">
          <a:blip r:embed="rId3">
            <a:alphaModFix/>
          </a:blip>
          <a:srcRect b="0" l="0" r="0" t="0"/>
          <a:stretch/>
        </p:blipFill>
        <p:spPr>
          <a:xfrm>
            <a:off x="6850800" y="640080"/>
            <a:ext cx="3946321" cy="557784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3" name="Shape 1373"/>
        <p:cNvGrpSpPr/>
        <p:nvPr/>
      </p:nvGrpSpPr>
      <p:grpSpPr>
        <a:xfrm>
          <a:off x="0" y="0"/>
          <a:ext cx="0" cy="0"/>
          <a:chOff x="0" y="0"/>
          <a:chExt cx="0" cy="0"/>
        </a:xfrm>
      </p:grpSpPr>
      <p:cxnSp>
        <p:nvCxnSpPr>
          <p:cNvPr id="1374" name="Google Shape;1374;p142"/>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375" name="Google Shape;1375;p142"/>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376" name="Google Shape;1376;p142"/>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000"/>
              <a:buFont typeface="Twentieth Century"/>
              <a:buNone/>
            </a:pPr>
            <a:r>
              <a:rPr lang="en-US">
                <a:solidFill>
                  <a:srgbClr val="FFFFFF"/>
                </a:solidFill>
              </a:rPr>
              <a:t>JUST TAX (2024)</a:t>
            </a:r>
            <a:br>
              <a:rPr lang="en-US">
                <a:solidFill>
                  <a:srgbClr val="FFFFFF"/>
                </a:solidFill>
              </a:rPr>
            </a:br>
            <a:r>
              <a:rPr lang="en-US" sz="1300">
                <a:solidFill>
                  <a:srgbClr val="FFFFFF"/>
                </a:solidFill>
              </a:rPr>
              <a:t>WWW.FINANCIALJUSTICE.IE/LEARN/JUST-TAX-A-GLOBAL-EDUCATION-TOOLKIT-FOR-TEACHING-AND-LEARNIN/</a:t>
            </a:r>
            <a:endParaRPr>
              <a:solidFill>
                <a:srgbClr val="FFFFFF"/>
              </a:solidFill>
            </a:endParaRPr>
          </a:p>
        </p:txBody>
      </p:sp>
      <p:cxnSp>
        <p:nvCxnSpPr>
          <p:cNvPr id="1377" name="Google Shape;1377;p142"/>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378" name="Google Shape;1378;p142"/>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US">
                <a:solidFill>
                  <a:srgbClr val="FFFFFF"/>
                </a:solidFill>
              </a:rPr>
              <a:t>ACTIVITY 7</a:t>
            </a:r>
            <a:br>
              <a:rPr lang="en-US">
                <a:solidFill>
                  <a:srgbClr val="FFFFFF"/>
                </a:solidFill>
              </a:rPr>
            </a:br>
            <a:br>
              <a:rPr lang="en-US">
                <a:solidFill>
                  <a:srgbClr val="FFFFFF"/>
                </a:solidFill>
              </a:rPr>
            </a:br>
            <a:r>
              <a:rPr lang="en-US">
                <a:solidFill>
                  <a:srgbClr val="FFFFFF"/>
                </a:solidFill>
              </a:rPr>
              <a:t>Up in Smoke </a:t>
            </a:r>
            <a:br>
              <a:rPr lang="en-US">
                <a:solidFill>
                  <a:srgbClr val="FFFFFF"/>
                </a:solidFill>
              </a:rPr>
            </a:br>
            <a:r>
              <a:rPr lang="en-US">
                <a:solidFill>
                  <a:srgbClr val="FFFFFF"/>
                </a:solidFill>
              </a:rPr>
              <a:t>Activities on a climate justice approach to carbon taxes. </a:t>
            </a:r>
            <a:br>
              <a:rPr lang="en-US">
                <a:solidFill>
                  <a:srgbClr val="FFFFFF"/>
                </a:solidFill>
              </a:rPr>
            </a:br>
            <a:br>
              <a:rPr lang="en-US">
                <a:solidFill>
                  <a:srgbClr val="FFFFFF"/>
                </a:solidFill>
              </a:rPr>
            </a:br>
            <a:br>
              <a:rPr lang="en-US">
                <a:solidFill>
                  <a:srgbClr val="FFFFFF"/>
                </a:solidFill>
              </a:rPr>
            </a:br>
            <a:r>
              <a:rPr lang="en-US">
                <a:solidFill>
                  <a:srgbClr val="FFFFFF"/>
                </a:solidFill>
              </a:rPr>
              <a:t>ACTIVITY 15: </a:t>
            </a:r>
            <a:br>
              <a:rPr lang="en-US">
                <a:solidFill>
                  <a:srgbClr val="FFFFFF"/>
                </a:solidFill>
              </a:rPr>
            </a:br>
            <a:br>
              <a:rPr lang="en-US">
                <a:solidFill>
                  <a:srgbClr val="FFFFFF"/>
                </a:solidFill>
              </a:rPr>
            </a:br>
            <a:r>
              <a:rPr lang="en-US">
                <a:solidFill>
                  <a:srgbClr val="FFFFFF"/>
                </a:solidFill>
              </a:rPr>
              <a:t>Mining Rights and Wrongs </a:t>
            </a:r>
            <a:br>
              <a:rPr lang="en-US">
                <a:solidFill>
                  <a:srgbClr val="FFFFFF"/>
                </a:solidFill>
              </a:rPr>
            </a:br>
            <a:br>
              <a:rPr lang="en-US">
                <a:solidFill>
                  <a:srgbClr val="FFFFFF"/>
                </a:solidFill>
              </a:rPr>
            </a:br>
            <a:r>
              <a:rPr lang="en-US">
                <a:solidFill>
                  <a:srgbClr val="FFFFFF"/>
                </a:solidFill>
              </a:rPr>
              <a:t> </a:t>
            </a:r>
            <a:endParaRPr/>
          </a:p>
        </p:txBody>
      </p:sp>
      <p:pic>
        <p:nvPicPr>
          <p:cNvPr id="1379" name="Google Shape;1379;p142"/>
          <p:cNvPicPr preferRelativeResize="0"/>
          <p:nvPr>
            <p:ph idx="2" type="body"/>
          </p:nvPr>
        </p:nvPicPr>
        <p:blipFill rotWithShape="1">
          <a:blip r:embed="rId3">
            <a:alphaModFix/>
          </a:blip>
          <a:srcRect b="0" l="0" r="0" t="0"/>
          <a:stretch/>
        </p:blipFill>
        <p:spPr>
          <a:xfrm>
            <a:off x="7049192" y="9477"/>
            <a:ext cx="4879571" cy="6848523"/>
          </a:xfrm>
          <a:prstGeom prst="rect">
            <a:avLst/>
          </a:prstGeom>
          <a:noFill/>
          <a:ln>
            <a:noFill/>
          </a:ln>
        </p:spPr>
      </p:pic>
      <p:pic>
        <p:nvPicPr>
          <p:cNvPr id="1380" name="Google Shape;1380;p142"/>
          <p:cNvPicPr preferRelativeResize="0"/>
          <p:nvPr/>
        </p:nvPicPr>
        <p:blipFill rotWithShape="1">
          <a:blip r:embed="rId4">
            <a:alphaModFix/>
          </a:blip>
          <a:srcRect b="0" l="0" r="0" t="0"/>
          <a:stretch/>
        </p:blipFill>
        <p:spPr>
          <a:xfrm rot="-562520">
            <a:off x="4010075" y="3605420"/>
            <a:ext cx="2953897" cy="3032235"/>
          </a:xfrm>
          <a:prstGeom prst="rect">
            <a:avLst/>
          </a:prstGeom>
          <a:noFill/>
          <a:ln>
            <a:noFill/>
          </a:ln>
        </p:spPr>
      </p:pic>
      <p:pic>
        <p:nvPicPr>
          <p:cNvPr id="1381" name="Google Shape;1381;p142"/>
          <p:cNvPicPr preferRelativeResize="0"/>
          <p:nvPr/>
        </p:nvPicPr>
        <p:blipFill rotWithShape="1">
          <a:blip r:embed="rId5">
            <a:alphaModFix/>
          </a:blip>
          <a:srcRect b="0" l="0" r="0" t="0"/>
          <a:stretch/>
        </p:blipFill>
        <p:spPr>
          <a:xfrm rot="657195">
            <a:off x="4998268" y="397400"/>
            <a:ext cx="2114634" cy="310668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5" name="Shape 1385"/>
        <p:cNvGrpSpPr/>
        <p:nvPr/>
      </p:nvGrpSpPr>
      <p:grpSpPr>
        <a:xfrm>
          <a:off x="0" y="0"/>
          <a:ext cx="0" cy="0"/>
          <a:chOff x="0" y="0"/>
          <a:chExt cx="0" cy="0"/>
        </a:xfrm>
      </p:grpSpPr>
      <p:cxnSp>
        <p:nvCxnSpPr>
          <p:cNvPr id="1386" name="Google Shape;1386;p143"/>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1387" name="Google Shape;1387;p143"/>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388" name="Google Shape;1388;p143"/>
          <p:cNvSpPr txBox="1"/>
          <p:nvPr>
            <p:ph type="title"/>
          </p:nvPr>
        </p:nvSpPr>
        <p:spPr>
          <a:xfrm>
            <a:off x="1024125" y="585225"/>
            <a:ext cx="40347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000"/>
              <a:buFont typeface="Twentieth Century"/>
              <a:buNone/>
            </a:pPr>
            <a:r>
              <a:rPr lang="en-US">
                <a:solidFill>
                  <a:srgbClr val="FFFFFF"/>
                </a:solidFill>
              </a:rPr>
              <a:t>EXPLORING ALTERNATIVES </a:t>
            </a:r>
            <a:endParaRPr/>
          </a:p>
        </p:txBody>
      </p:sp>
      <p:cxnSp>
        <p:nvCxnSpPr>
          <p:cNvPr id="1389" name="Google Shape;1389;p143"/>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1390" name="Google Shape;1390;p143"/>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fontScale="85000" lnSpcReduction="20000"/>
          </a:bodyPr>
          <a:lstStyle/>
          <a:p>
            <a:pPr indent="0" lvl="0" marL="91440" rtl="0" algn="l">
              <a:lnSpc>
                <a:spcPct val="90000"/>
              </a:lnSpc>
              <a:spcBef>
                <a:spcPts val="0"/>
              </a:spcBef>
              <a:spcAft>
                <a:spcPts val="0"/>
              </a:spcAft>
              <a:buSzPct val="100000"/>
              <a:buNone/>
            </a:pPr>
            <a:r>
              <a:t/>
            </a:r>
            <a:endParaRPr>
              <a:solidFill>
                <a:srgbClr val="FFFFFF"/>
              </a:solidFill>
            </a:endParaRPr>
          </a:p>
          <a:p>
            <a:pPr indent="-118745" lvl="0" marL="91440" rtl="0" algn="l">
              <a:lnSpc>
                <a:spcPct val="90000"/>
              </a:lnSpc>
              <a:spcBef>
                <a:spcPts val="1400"/>
              </a:spcBef>
              <a:spcAft>
                <a:spcPts val="0"/>
              </a:spcAft>
              <a:buSzPct val="100000"/>
              <a:buChar char=" "/>
            </a:pPr>
            <a:r>
              <a:rPr lang="en-US">
                <a:solidFill>
                  <a:srgbClr val="FFFFFF"/>
                </a:solidFill>
              </a:rPr>
              <a:t>CLIMATE ECONOMICS </a:t>
            </a:r>
            <a:endParaRPr/>
          </a:p>
          <a:p>
            <a:pPr indent="-118745" lvl="0" marL="91440" rtl="0" algn="l">
              <a:lnSpc>
                <a:spcPct val="90000"/>
              </a:lnSpc>
              <a:spcBef>
                <a:spcPts val="1400"/>
              </a:spcBef>
              <a:spcAft>
                <a:spcPts val="0"/>
              </a:spcAft>
              <a:buSzPct val="100000"/>
              <a:buChar char=" "/>
            </a:pPr>
            <a:r>
              <a:rPr lang="en-US">
                <a:solidFill>
                  <a:srgbClr val="FFFFFF"/>
                </a:solidFill>
              </a:rPr>
              <a:t>JUST TRANSITION</a:t>
            </a:r>
            <a:endParaRPr/>
          </a:p>
          <a:p>
            <a:pPr indent="-118745" lvl="0" marL="91440" rtl="0" algn="l">
              <a:lnSpc>
                <a:spcPct val="90000"/>
              </a:lnSpc>
              <a:spcBef>
                <a:spcPts val="1400"/>
              </a:spcBef>
              <a:spcAft>
                <a:spcPts val="0"/>
              </a:spcAft>
              <a:buSzPct val="100000"/>
              <a:buChar char=" "/>
            </a:pPr>
            <a:r>
              <a:rPr lang="en-US">
                <a:solidFill>
                  <a:srgbClr val="FFFFFF"/>
                </a:solidFill>
              </a:rPr>
              <a:t>DOUGHNUT ECONOMICS </a:t>
            </a:r>
            <a:endParaRPr/>
          </a:p>
          <a:p>
            <a:pPr indent="-118745" lvl="0" marL="91440" rtl="0" algn="l">
              <a:lnSpc>
                <a:spcPct val="90000"/>
              </a:lnSpc>
              <a:spcBef>
                <a:spcPts val="1400"/>
              </a:spcBef>
              <a:spcAft>
                <a:spcPts val="0"/>
              </a:spcAft>
              <a:buSzPct val="100000"/>
              <a:buChar char=" "/>
            </a:pPr>
            <a:r>
              <a:rPr lang="en-US">
                <a:solidFill>
                  <a:srgbClr val="FFFFFF"/>
                </a:solidFill>
              </a:rPr>
              <a:t>DEGROWTH </a:t>
            </a:r>
            <a:endParaRPr/>
          </a:p>
          <a:p>
            <a:pPr indent="-118745" lvl="0" marL="91440" rtl="0" algn="l">
              <a:lnSpc>
                <a:spcPct val="90000"/>
              </a:lnSpc>
              <a:spcBef>
                <a:spcPts val="1400"/>
              </a:spcBef>
              <a:spcAft>
                <a:spcPts val="0"/>
              </a:spcAft>
              <a:buSzPct val="100000"/>
              <a:buChar char=" "/>
            </a:pPr>
            <a:r>
              <a:rPr lang="en-US">
                <a:solidFill>
                  <a:srgbClr val="FFFFFF"/>
                </a:solidFill>
              </a:rPr>
              <a:t>POST GROWTH</a:t>
            </a:r>
            <a:endParaRPr/>
          </a:p>
          <a:p>
            <a:pPr indent="0" lvl="0" marL="91440" rtl="0" algn="l">
              <a:lnSpc>
                <a:spcPct val="90000"/>
              </a:lnSpc>
              <a:spcBef>
                <a:spcPts val="1400"/>
              </a:spcBef>
              <a:spcAft>
                <a:spcPts val="0"/>
              </a:spcAft>
              <a:buSzPct val="100000"/>
              <a:buNone/>
            </a:pPr>
            <a:r>
              <a:t/>
            </a:r>
            <a:endParaRPr>
              <a:solidFill>
                <a:srgbClr val="FFFFFF"/>
              </a:solidFill>
            </a:endParaRPr>
          </a:p>
          <a:p>
            <a:pPr indent="0" lvl="0" marL="91440" rtl="0" algn="l">
              <a:lnSpc>
                <a:spcPct val="90000"/>
              </a:lnSpc>
              <a:spcBef>
                <a:spcPts val="1400"/>
              </a:spcBef>
              <a:spcAft>
                <a:spcPts val="0"/>
              </a:spcAft>
              <a:buSzPct val="100000"/>
              <a:buNone/>
            </a:pPr>
            <a:r>
              <a:t/>
            </a:r>
            <a:endParaRPr>
              <a:solidFill>
                <a:srgbClr val="FFFFFF"/>
              </a:solidFill>
            </a:endParaRPr>
          </a:p>
          <a:p>
            <a:pPr indent="0" lvl="0" marL="91440" rtl="0" algn="l">
              <a:lnSpc>
                <a:spcPct val="90000"/>
              </a:lnSpc>
              <a:spcBef>
                <a:spcPts val="1400"/>
              </a:spcBef>
              <a:spcAft>
                <a:spcPts val="0"/>
              </a:spcAft>
              <a:buSzPct val="100000"/>
              <a:buNone/>
            </a:pPr>
            <a:r>
              <a:t/>
            </a:r>
            <a:endParaRPr>
              <a:solidFill>
                <a:srgbClr val="FFFFFF"/>
              </a:solidFill>
            </a:endParaRPr>
          </a:p>
          <a:p>
            <a:pPr indent="-118745" lvl="0" marL="91440" rtl="0" algn="l">
              <a:lnSpc>
                <a:spcPct val="90000"/>
              </a:lnSpc>
              <a:spcBef>
                <a:spcPts val="1400"/>
              </a:spcBef>
              <a:spcAft>
                <a:spcPts val="0"/>
              </a:spcAft>
              <a:buSzPct val="100000"/>
              <a:buChar char=" "/>
            </a:pPr>
            <a:r>
              <a:rPr lang="en-US">
                <a:solidFill>
                  <a:srgbClr val="FFFFFF"/>
                </a:solidFill>
              </a:rPr>
              <a:t>Image: Degrowth Network Scotland </a:t>
            </a:r>
            <a:endParaRPr/>
          </a:p>
        </p:txBody>
      </p:sp>
      <p:pic>
        <p:nvPicPr>
          <p:cNvPr descr="Degrowth Network Scotland" id="1391" name="Google Shape;1391;p143"/>
          <p:cNvPicPr preferRelativeResize="0"/>
          <p:nvPr>
            <p:ph idx="2" type="body"/>
          </p:nvPr>
        </p:nvPicPr>
        <p:blipFill rotWithShape="1">
          <a:blip r:embed="rId3">
            <a:alphaModFix/>
          </a:blip>
          <a:srcRect b="0" l="0" r="0" t="0"/>
          <a:stretch/>
        </p:blipFill>
        <p:spPr>
          <a:xfrm>
            <a:off x="6096000" y="1734793"/>
            <a:ext cx="5455921" cy="33884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CLIMATE AND POWER: </a:t>
            </a:r>
            <a:br>
              <a:rPr lang="en-US"/>
            </a:br>
            <a:r>
              <a:rPr lang="en-US"/>
              <a:t>DISTRIBUTION OF GLOBAL WEALTH </a:t>
            </a:r>
            <a:endParaRPr/>
          </a:p>
        </p:txBody>
      </p:sp>
      <p:sp>
        <p:nvSpPr>
          <p:cNvPr id="275" name="Google Shape;275;p15"/>
          <p:cNvSpPr txBox="1"/>
          <p:nvPr>
            <p:ph idx="1" type="body"/>
          </p:nvPr>
        </p:nvSpPr>
        <p:spPr>
          <a:xfrm>
            <a:off x="1024127" y="2285999"/>
            <a:ext cx="4754880" cy="4376057"/>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lang="en-US" sz="3200"/>
              <a:t>Richest 20% of world’s population controls</a:t>
            </a:r>
            <a:endParaRPr/>
          </a:p>
          <a:p>
            <a:pPr indent="-91440" lvl="0" marL="91440" rtl="0" algn="l">
              <a:lnSpc>
                <a:spcPct val="90000"/>
              </a:lnSpc>
              <a:spcBef>
                <a:spcPts val="1400"/>
              </a:spcBef>
              <a:spcAft>
                <a:spcPts val="0"/>
              </a:spcAft>
              <a:buSzPts val="9400"/>
              <a:buChar char=" "/>
            </a:pPr>
            <a:r>
              <a:rPr lang="en-US" sz="9400"/>
              <a:t>X%</a:t>
            </a:r>
            <a:endParaRPr/>
          </a:p>
          <a:p>
            <a:pPr indent="0" lvl="0" marL="0" rtl="0" algn="l">
              <a:lnSpc>
                <a:spcPct val="90000"/>
              </a:lnSpc>
              <a:spcBef>
                <a:spcPts val="1400"/>
              </a:spcBef>
              <a:spcAft>
                <a:spcPts val="0"/>
              </a:spcAft>
              <a:buSzPts val="3200"/>
              <a:buNone/>
            </a:pPr>
            <a:r>
              <a:rPr lang="en-US" sz="3200"/>
              <a:t>of the world’s wealth </a:t>
            </a:r>
            <a:endParaRPr/>
          </a:p>
        </p:txBody>
      </p:sp>
      <p:sp>
        <p:nvSpPr>
          <p:cNvPr id="276" name="Google Shape;276;p15"/>
          <p:cNvSpPr txBox="1"/>
          <p:nvPr>
            <p:ph idx="2" type="body"/>
          </p:nvPr>
        </p:nvSpPr>
        <p:spPr>
          <a:xfrm>
            <a:off x="5989320" y="2286000"/>
            <a:ext cx="4754880" cy="3431406"/>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lang="en-US" sz="3200"/>
              <a:t>Poorest 80% of world’s population controls</a:t>
            </a:r>
            <a:endParaRPr/>
          </a:p>
          <a:p>
            <a:pPr indent="-91440" lvl="0" marL="91440" rtl="0" algn="l">
              <a:lnSpc>
                <a:spcPct val="90000"/>
              </a:lnSpc>
              <a:spcBef>
                <a:spcPts val="1400"/>
              </a:spcBef>
              <a:spcAft>
                <a:spcPts val="0"/>
              </a:spcAft>
              <a:buSzPts val="9400"/>
              <a:buChar char=" "/>
            </a:pPr>
            <a:r>
              <a:rPr lang="en-US" sz="9400"/>
              <a:t>X%</a:t>
            </a:r>
            <a:endParaRPr/>
          </a:p>
          <a:p>
            <a:pPr indent="0" lvl="0" marL="0" rtl="0" algn="l">
              <a:lnSpc>
                <a:spcPct val="90000"/>
              </a:lnSpc>
              <a:spcBef>
                <a:spcPts val="1400"/>
              </a:spcBef>
              <a:spcAft>
                <a:spcPts val="0"/>
              </a:spcAft>
              <a:buSzPts val="3200"/>
              <a:buNone/>
            </a:pPr>
            <a:r>
              <a:rPr lang="en-US" sz="3200"/>
              <a:t>of the world’s wealth </a:t>
            </a:r>
            <a:endParaRPr/>
          </a:p>
          <a:p>
            <a:pPr indent="0" lvl="0" marL="91440" rtl="0" algn="l">
              <a:lnSpc>
                <a:spcPct val="90000"/>
              </a:lnSpc>
              <a:spcBef>
                <a:spcPts val="1400"/>
              </a:spcBef>
              <a:spcAft>
                <a:spcPts val="0"/>
              </a:spcAft>
              <a:buSzPts val="3200"/>
              <a:buNone/>
            </a:pPr>
            <a:r>
              <a:t/>
            </a:r>
            <a:endParaRPr sz="3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DISTRIBUTION OF GLOBAL WEALTH </a:t>
            </a:r>
            <a:endParaRPr/>
          </a:p>
        </p:txBody>
      </p:sp>
      <p:sp>
        <p:nvSpPr>
          <p:cNvPr id="283" name="Google Shape;283;p16"/>
          <p:cNvSpPr txBox="1"/>
          <p:nvPr>
            <p:ph idx="1" type="body"/>
          </p:nvPr>
        </p:nvSpPr>
        <p:spPr>
          <a:xfrm>
            <a:off x="1024127" y="2285999"/>
            <a:ext cx="4754880" cy="4376057"/>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lang="en-US" sz="3200"/>
              <a:t>Richest 20% of world’s population controls</a:t>
            </a:r>
            <a:endParaRPr/>
          </a:p>
          <a:p>
            <a:pPr indent="-91440" lvl="0" marL="91440" rtl="0" algn="l">
              <a:lnSpc>
                <a:spcPct val="90000"/>
              </a:lnSpc>
              <a:spcBef>
                <a:spcPts val="1400"/>
              </a:spcBef>
              <a:spcAft>
                <a:spcPts val="0"/>
              </a:spcAft>
              <a:buSzPts val="9400"/>
              <a:buChar char=" "/>
            </a:pPr>
            <a:r>
              <a:rPr lang="en-US" sz="9400"/>
              <a:t>94%</a:t>
            </a:r>
            <a:endParaRPr/>
          </a:p>
          <a:p>
            <a:pPr indent="0" lvl="0" marL="0" rtl="0" algn="l">
              <a:lnSpc>
                <a:spcPct val="90000"/>
              </a:lnSpc>
              <a:spcBef>
                <a:spcPts val="1400"/>
              </a:spcBef>
              <a:spcAft>
                <a:spcPts val="0"/>
              </a:spcAft>
              <a:buSzPts val="3200"/>
              <a:buNone/>
            </a:pPr>
            <a:r>
              <a:rPr lang="en-US" sz="3200"/>
              <a:t>of the world’s wealth </a:t>
            </a:r>
            <a:endParaRPr/>
          </a:p>
        </p:txBody>
      </p:sp>
      <p:sp>
        <p:nvSpPr>
          <p:cNvPr id="284" name="Google Shape;284;p16"/>
          <p:cNvSpPr txBox="1"/>
          <p:nvPr>
            <p:ph idx="2" type="body"/>
          </p:nvPr>
        </p:nvSpPr>
        <p:spPr>
          <a:xfrm>
            <a:off x="5989320" y="2286000"/>
            <a:ext cx="4754880" cy="3431406"/>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lang="en-US" sz="3200"/>
              <a:t>Poorest 80% controls</a:t>
            </a:r>
            <a:endParaRPr/>
          </a:p>
          <a:p>
            <a:pPr indent="-53339" lvl="0" marL="91440" rtl="0" algn="l">
              <a:lnSpc>
                <a:spcPct val="90000"/>
              </a:lnSpc>
              <a:spcBef>
                <a:spcPts val="1400"/>
              </a:spcBef>
              <a:spcAft>
                <a:spcPts val="0"/>
              </a:spcAft>
              <a:buSzPts val="600"/>
              <a:buNone/>
            </a:pPr>
            <a:r>
              <a:t/>
            </a:r>
            <a:endParaRPr sz="600"/>
          </a:p>
          <a:p>
            <a:pPr indent="-53339" lvl="0" marL="91440" rtl="0" algn="l">
              <a:lnSpc>
                <a:spcPct val="90000"/>
              </a:lnSpc>
              <a:spcBef>
                <a:spcPts val="1400"/>
              </a:spcBef>
              <a:spcAft>
                <a:spcPts val="0"/>
              </a:spcAft>
              <a:buSzPts val="600"/>
              <a:buNone/>
            </a:pPr>
            <a:r>
              <a:t/>
            </a:r>
            <a:endParaRPr sz="600"/>
          </a:p>
          <a:p>
            <a:pPr indent="-91440" lvl="0" marL="91440" rtl="0" algn="l">
              <a:lnSpc>
                <a:spcPct val="90000"/>
              </a:lnSpc>
              <a:spcBef>
                <a:spcPts val="1400"/>
              </a:spcBef>
              <a:spcAft>
                <a:spcPts val="0"/>
              </a:spcAft>
              <a:buSzPts val="600"/>
              <a:buChar char=" "/>
            </a:pPr>
            <a:r>
              <a:rPr lang="en-US" sz="600"/>
              <a:t>6%</a:t>
            </a:r>
            <a:endParaRPr/>
          </a:p>
          <a:p>
            <a:pPr indent="0" lvl="0" marL="0" rtl="0" algn="l">
              <a:lnSpc>
                <a:spcPct val="90000"/>
              </a:lnSpc>
              <a:spcBef>
                <a:spcPts val="1400"/>
              </a:spcBef>
              <a:spcAft>
                <a:spcPts val="0"/>
              </a:spcAft>
              <a:buSzPts val="3200"/>
              <a:buNone/>
            </a:pPr>
            <a:r>
              <a:t/>
            </a:r>
            <a:endParaRPr sz="3200"/>
          </a:p>
          <a:p>
            <a:pPr indent="0" lvl="0" marL="0" rtl="0" algn="l">
              <a:lnSpc>
                <a:spcPct val="90000"/>
              </a:lnSpc>
              <a:spcBef>
                <a:spcPts val="1400"/>
              </a:spcBef>
              <a:spcAft>
                <a:spcPts val="0"/>
              </a:spcAft>
              <a:buSzPts val="3200"/>
              <a:buNone/>
            </a:pPr>
            <a:r>
              <a:t/>
            </a:r>
            <a:endParaRPr sz="3200"/>
          </a:p>
          <a:p>
            <a:pPr indent="0" lvl="0" marL="0" rtl="0" algn="l">
              <a:lnSpc>
                <a:spcPct val="90000"/>
              </a:lnSpc>
              <a:spcBef>
                <a:spcPts val="1400"/>
              </a:spcBef>
              <a:spcAft>
                <a:spcPts val="0"/>
              </a:spcAft>
              <a:buSzPts val="3200"/>
              <a:buNone/>
            </a:pPr>
            <a:r>
              <a:rPr lang="en-US" sz="3200"/>
              <a:t>of the world’s wealth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NARRATIVES OF POVERTY AND WEALTH</a:t>
            </a:r>
            <a:endParaRPr/>
          </a:p>
        </p:txBody>
      </p:sp>
      <p:sp>
        <p:nvSpPr>
          <p:cNvPr id="290" name="Google Shape;290;p1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US"/>
              <a:t>2 minute dialogue: </a:t>
            </a:r>
            <a:br>
              <a:rPr lang="en-US"/>
            </a:br>
            <a:endParaRPr/>
          </a:p>
          <a:p>
            <a:pPr indent="0" lvl="0" marL="0" rtl="0" algn="l">
              <a:lnSpc>
                <a:spcPct val="90000"/>
              </a:lnSpc>
              <a:spcBef>
                <a:spcPts val="1400"/>
              </a:spcBef>
              <a:spcAft>
                <a:spcPts val="0"/>
              </a:spcAft>
              <a:buSzPts val="2200"/>
              <a:buNone/>
            </a:pPr>
            <a:r>
              <a:rPr lang="en-US"/>
              <a:t>HOW DID ‘POOR COUNTIRES’ BECOME POOR?</a:t>
            </a:r>
            <a:endParaRPr/>
          </a:p>
          <a:p>
            <a:pPr indent="0" lvl="0" marL="0" rtl="0" algn="l">
              <a:lnSpc>
                <a:spcPct val="90000"/>
              </a:lnSpc>
              <a:spcBef>
                <a:spcPts val="1400"/>
              </a:spcBef>
              <a:spcAft>
                <a:spcPts val="0"/>
              </a:spcAft>
              <a:buSzPts val="2200"/>
              <a:buNone/>
            </a:pPr>
            <a:r>
              <a:rPr lang="en-US"/>
              <a:t>HOW DID ‘RICH COUNTRIES’ BECOME RICH?</a:t>
            </a:r>
            <a:br>
              <a:rPr lang="en-US"/>
            </a:br>
            <a:br>
              <a:rPr lang="en-US"/>
            </a:br>
            <a:r>
              <a:rPr lang="en-US"/>
              <a:t>What messages/lessons do we get about this? </a:t>
            </a:r>
            <a:endParaRPr/>
          </a:p>
          <a:p>
            <a:pPr indent="0" lvl="0" marL="91440" rtl="0" algn="l">
              <a:lnSpc>
                <a:spcPct val="90000"/>
              </a:lnSpc>
              <a:spcBef>
                <a:spcPts val="1400"/>
              </a:spcBef>
              <a:spcAft>
                <a:spcPts val="0"/>
              </a:spcAft>
              <a:buSzPts val="2200"/>
              <a:buNone/>
            </a:pPr>
            <a:r>
              <a:t/>
            </a:r>
            <a:endParaRPr/>
          </a:p>
        </p:txBody>
      </p:sp>
      <p:sp>
        <p:nvSpPr>
          <p:cNvPr id="291" name="Google Shape;291;p17"/>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pic>
        <p:nvPicPr>
          <p:cNvPr id="292" name="Google Shape;292;p17"/>
          <p:cNvPicPr preferRelativeResize="0"/>
          <p:nvPr/>
        </p:nvPicPr>
        <p:blipFill rotWithShape="1">
          <a:blip r:embed="rId3">
            <a:alphaModFix/>
          </a:blip>
          <a:srcRect b="0" l="0" r="0" t="0"/>
          <a:stretch/>
        </p:blipFill>
        <p:spPr>
          <a:xfrm>
            <a:off x="6520061" y="2080068"/>
            <a:ext cx="2758679" cy="22176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1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CRITICAL THINKING ABOUT CLIMATE…</a:t>
            </a:r>
            <a:endParaRPr/>
          </a:p>
        </p:txBody>
      </p:sp>
      <p:sp>
        <p:nvSpPr>
          <p:cNvPr id="298" name="Google Shape;298;p18"/>
          <p:cNvSpPr txBox="1"/>
          <p:nvPr>
            <p:ph idx="1" type="body"/>
          </p:nvPr>
        </p:nvSpPr>
        <p:spPr>
          <a:xfrm>
            <a:off x="1024128" y="2286000"/>
            <a:ext cx="4754880"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US" u="sng"/>
              <a:t>HOW </a:t>
            </a:r>
            <a:r>
              <a:rPr lang="en-US"/>
              <a:t>DO WE COUNT?</a:t>
            </a:r>
            <a:endParaRPr/>
          </a:p>
          <a:p>
            <a:pPr indent="-91440" lvl="0" marL="91440" rtl="0" algn="l">
              <a:lnSpc>
                <a:spcPct val="90000"/>
              </a:lnSpc>
              <a:spcBef>
                <a:spcPts val="1400"/>
              </a:spcBef>
              <a:spcAft>
                <a:spcPts val="0"/>
              </a:spcAft>
              <a:buSzPts val="2200"/>
              <a:buChar char=" "/>
            </a:pPr>
            <a:r>
              <a:rPr lang="en-US" u="sng"/>
              <a:t>WHO</a:t>
            </a:r>
            <a:r>
              <a:rPr lang="en-US"/>
              <a:t> DO WE COUNT? </a:t>
            </a:r>
            <a:endParaRPr/>
          </a:p>
          <a:p>
            <a:pPr indent="-91440" lvl="0" marL="91440" rtl="0" algn="l">
              <a:lnSpc>
                <a:spcPct val="90000"/>
              </a:lnSpc>
              <a:spcBef>
                <a:spcPts val="1400"/>
              </a:spcBef>
              <a:spcAft>
                <a:spcPts val="0"/>
              </a:spcAft>
              <a:buSzPts val="2200"/>
              <a:buChar char=" "/>
            </a:pPr>
            <a:r>
              <a:rPr lang="en-US" u="sng"/>
              <a:t>WHAT</a:t>
            </a:r>
            <a:r>
              <a:rPr lang="en-US"/>
              <a:t> DO WE COUNT? </a:t>
            </a:r>
            <a:endParaRPr/>
          </a:p>
          <a:p>
            <a:pPr indent="-91440" lvl="0" marL="91440" rtl="0" algn="l">
              <a:lnSpc>
                <a:spcPct val="90000"/>
              </a:lnSpc>
              <a:spcBef>
                <a:spcPts val="1400"/>
              </a:spcBef>
              <a:spcAft>
                <a:spcPts val="0"/>
              </a:spcAft>
              <a:buSzPts val="2200"/>
              <a:buChar char=" "/>
            </a:pPr>
            <a:r>
              <a:rPr lang="en-US" u="sng"/>
              <a:t>WHERE</a:t>
            </a:r>
            <a:r>
              <a:rPr lang="en-US"/>
              <a:t> DO WE COUNT?</a:t>
            </a:r>
            <a:endParaRPr/>
          </a:p>
          <a:p>
            <a:pPr indent="-91440" lvl="0" marL="91440" rtl="0" algn="l">
              <a:lnSpc>
                <a:spcPct val="90000"/>
              </a:lnSpc>
              <a:spcBef>
                <a:spcPts val="1400"/>
              </a:spcBef>
              <a:spcAft>
                <a:spcPts val="0"/>
              </a:spcAft>
              <a:buSzPts val="2200"/>
              <a:buChar char=" "/>
            </a:pPr>
            <a:r>
              <a:rPr lang="en-US" u="sng"/>
              <a:t>WHY</a:t>
            </a:r>
            <a:r>
              <a:rPr lang="en-US"/>
              <a:t> DO WE COUNT? </a:t>
            </a:r>
            <a:br>
              <a:rPr lang="en-US"/>
            </a:br>
            <a:br>
              <a:rPr lang="en-US"/>
            </a:br>
            <a:r>
              <a:rPr lang="en-US" u="sng"/>
              <a:t>WHICH </a:t>
            </a:r>
            <a:r>
              <a:rPr lang="en-US"/>
              <a:t>ACTIONS COUNT? </a:t>
            </a:r>
            <a:br>
              <a:rPr lang="en-US"/>
            </a:br>
            <a:endParaRPr/>
          </a:p>
        </p:txBody>
      </p:sp>
      <p:pic>
        <p:nvPicPr>
          <p:cNvPr id="299" name="Google Shape;299;p18"/>
          <p:cNvPicPr preferRelativeResize="0"/>
          <p:nvPr/>
        </p:nvPicPr>
        <p:blipFill rotWithShape="1">
          <a:blip r:embed="rId3">
            <a:alphaModFix/>
          </a:blip>
          <a:srcRect b="4" l="3320" r="2399" t="0"/>
          <a:stretch/>
        </p:blipFill>
        <p:spPr>
          <a:xfrm>
            <a:off x="5884164" y="2084832"/>
            <a:ext cx="4526278" cy="40233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9"/>
          <p:cNvSpPr txBox="1"/>
          <p:nvPr>
            <p:ph type="title"/>
          </p:nvPr>
        </p:nvSpPr>
        <p:spPr>
          <a:xfrm>
            <a:off x="1024128" y="585216"/>
            <a:ext cx="10426192"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lang="en-US"/>
              <a:t>CLIMATE JUSTICE: WHICH PEOPLE? / </a:t>
            </a:r>
            <a:r>
              <a:rPr lang="en-US" u="sng"/>
              <a:t>WHO</a:t>
            </a:r>
            <a:r>
              <a:rPr lang="en-US"/>
              <a:t> DO WE COUNT?  </a:t>
            </a:r>
            <a:br>
              <a:rPr lang="en-US"/>
            </a:br>
            <a:r>
              <a:rPr lang="en-US" sz="2700"/>
              <a:t>CLIMATE EQUALITY: A PLANET FOR THE 99% (OXFAM 2023)</a:t>
            </a:r>
            <a:br>
              <a:rPr lang="en-US"/>
            </a:br>
            <a:r>
              <a:rPr lang="en-US" sz="1200"/>
              <a:t>HTTPS://POLICY-PRACTICE.OXFAM.ORG/RESOURCES/CLIMATE-EQUALITY-A-PLANET-FOR-THE-99-621551/</a:t>
            </a:r>
            <a:br>
              <a:rPr lang="en-US"/>
            </a:br>
            <a:endParaRPr/>
          </a:p>
        </p:txBody>
      </p:sp>
      <p:pic>
        <p:nvPicPr>
          <p:cNvPr id="305" name="Google Shape;305;p19"/>
          <p:cNvPicPr preferRelativeResize="0"/>
          <p:nvPr>
            <p:ph idx="1" type="body"/>
          </p:nvPr>
        </p:nvPicPr>
        <p:blipFill rotWithShape="1">
          <a:blip r:embed="rId3">
            <a:alphaModFix/>
          </a:blip>
          <a:srcRect b="0" l="0" r="0" t="0"/>
          <a:stretch/>
        </p:blipFill>
        <p:spPr>
          <a:xfrm>
            <a:off x="5568232" y="2655570"/>
            <a:ext cx="6110999" cy="3252848"/>
          </a:xfrm>
          <a:prstGeom prst="rect">
            <a:avLst/>
          </a:prstGeom>
          <a:noFill/>
          <a:ln>
            <a:noFill/>
          </a:ln>
        </p:spPr>
      </p:pic>
      <p:sp>
        <p:nvSpPr>
          <p:cNvPr id="306" name="Google Shape;306;p19"/>
          <p:cNvSpPr txBox="1"/>
          <p:nvPr/>
        </p:nvSpPr>
        <p:spPr>
          <a:xfrm>
            <a:off x="1024128" y="2406650"/>
            <a:ext cx="4137152" cy="46166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If climate change is caused by ’humans’, should we be asking ‘</a:t>
            </a:r>
            <a:r>
              <a:rPr b="0" i="1" lang="en-US" sz="1800" u="none" cap="none" strike="noStrike">
                <a:solidFill>
                  <a:srgbClr val="000000"/>
                </a:solidFill>
                <a:latin typeface="Twentieth Century"/>
                <a:ea typeface="Twentieth Century"/>
                <a:cs typeface="Twentieth Century"/>
                <a:sym typeface="Twentieth Century"/>
              </a:rPr>
              <a:t>which </a:t>
            </a:r>
            <a:r>
              <a:rPr b="0" i="0" lang="en-US" sz="1800" u="none" cap="none" strike="noStrike">
                <a:solidFill>
                  <a:srgbClr val="000000"/>
                </a:solidFill>
                <a:latin typeface="Twentieth Century"/>
                <a:ea typeface="Twentieth Century"/>
                <a:cs typeface="Twentieth Century"/>
                <a:sym typeface="Twentieth Century"/>
              </a:rPr>
              <a:t>humans’?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rgbClr val="000000"/>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700"/>
              <a:buFont typeface="Twentieth Century"/>
              <a:buNone/>
            </a:pPr>
            <a:r>
              <a:rPr b="0" i="0" lang="en-US" sz="1700" u="none" cap="none" strike="noStrike">
                <a:solidFill>
                  <a:srgbClr val="000000"/>
                </a:solidFill>
                <a:latin typeface="Twentieth Century"/>
                <a:ea typeface="Twentieth Century"/>
                <a:cs typeface="Twentieth Century"/>
                <a:sym typeface="Twentieth Century"/>
              </a:rPr>
              <a:t>1. Global South – Global North?</a:t>
            </a:r>
            <a:br>
              <a:rPr b="0" i="0" lang="en-US" sz="1700" u="none" cap="none" strike="noStrike">
                <a:solidFill>
                  <a:srgbClr val="000000"/>
                </a:solidFill>
                <a:latin typeface="Twentieth Century"/>
                <a:ea typeface="Twentieth Century"/>
                <a:cs typeface="Twentieth Century"/>
                <a:sym typeface="Twentieth Century"/>
              </a:rPr>
            </a:br>
            <a:endParaRPr b="0" i="0" sz="1700" u="none" cap="none" strike="noStrike">
              <a:solidFill>
                <a:srgbClr val="000000"/>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700"/>
              <a:buFont typeface="Twentieth Century"/>
              <a:buNone/>
            </a:pPr>
            <a:r>
              <a:rPr b="0" i="0" lang="en-US" sz="1700" u="none" cap="none" strike="noStrike">
                <a:solidFill>
                  <a:srgbClr val="000000"/>
                </a:solidFill>
                <a:latin typeface="Twentieth Century"/>
                <a:ea typeface="Twentieth Century"/>
                <a:cs typeface="Twentieth Century"/>
                <a:sym typeface="Twentieth Century"/>
              </a:rPr>
              <a:t>2. Do young people have the same responsibility as older people?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Twentieth Century"/>
              <a:buNone/>
            </a:pPr>
            <a:br>
              <a:rPr b="0" i="0" lang="en-US" sz="1700" u="none" cap="none" strike="noStrike">
                <a:solidFill>
                  <a:srgbClr val="000000"/>
                </a:solidFill>
                <a:latin typeface="Twentieth Century"/>
                <a:ea typeface="Twentieth Century"/>
                <a:cs typeface="Twentieth Century"/>
                <a:sym typeface="Twentieth Century"/>
              </a:rPr>
            </a:br>
            <a:r>
              <a:rPr b="0" i="0" lang="en-US" sz="1700" u="none" cap="none" strike="noStrike">
                <a:solidFill>
                  <a:srgbClr val="000000"/>
                </a:solidFill>
                <a:latin typeface="Twentieth Century"/>
                <a:ea typeface="Twentieth Century"/>
                <a:cs typeface="Twentieth Century"/>
                <a:sym typeface="Twentieth Century"/>
              </a:rPr>
              <a:t>3. Who has the most decision-making power in society? Does income come into this? Gender? What else?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700"/>
              <a:buFont typeface="Twentieth Century"/>
              <a:buNone/>
            </a:pPr>
            <a:r>
              <a:t/>
            </a:r>
            <a:endParaRPr b="0" i="0" sz="1700" u="none" cap="none" strike="noStrike">
              <a:solidFill>
                <a:srgbClr val="000000"/>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700"/>
              <a:buFont typeface="Twentieth Century"/>
              <a:buNone/>
            </a:pPr>
            <a:r>
              <a:rPr b="0" i="0" lang="en-US" sz="1700" u="none" cap="none" strike="noStrike">
                <a:solidFill>
                  <a:srgbClr val="000000"/>
                </a:solidFill>
                <a:latin typeface="Twentieth Century"/>
                <a:ea typeface="Twentieth Century"/>
                <a:cs typeface="Twentieth Century"/>
                <a:sym typeface="Twentieth Century"/>
              </a:rPr>
              <a:t>4. Who drives from the system that drives climate change and environmental harm? Who benefits and who loses out? </a:t>
            </a:r>
            <a:br>
              <a:rPr b="0" i="0" lang="en-US" sz="1800" u="none" cap="none" strike="noStrike">
                <a:solidFill>
                  <a:srgbClr val="000000"/>
                </a:solidFill>
                <a:latin typeface="Twentieth Century"/>
                <a:ea typeface="Twentieth Century"/>
                <a:cs typeface="Twentieth Century"/>
                <a:sym typeface="Twentieth Century"/>
              </a:rPr>
            </a:br>
            <a:br>
              <a:rPr b="0" i="0" lang="en-US" sz="1800" u="none" cap="none" strike="noStrike">
                <a:solidFill>
                  <a:srgbClr val="000000"/>
                </a:solidFill>
                <a:latin typeface="Twentieth Century"/>
                <a:ea typeface="Twentieth Century"/>
                <a:cs typeface="Twentieth Century"/>
                <a:sym typeface="Twentieth Century"/>
              </a:rPr>
            </a:br>
            <a:endParaRPr b="0" i="0" sz="1800" u="none" cap="none" strike="noStrik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
          <p:cNvSpPr txBox="1"/>
          <p:nvPr>
            <p:ph type="title"/>
          </p:nvPr>
        </p:nvSpPr>
        <p:spPr>
          <a:xfrm>
            <a:off x="630936" y="639520"/>
            <a:ext cx="3429000" cy="1719072"/>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chemeClr val="dk1"/>
              </a:buClr>
              <a:buSzPts val="4000"/>
              <a:buFont typeface="Twentieth Century"/>
              <a:buNone/>
            </a:pPr>
            <a:r>
              <a:rPr b="1" lang="en-US" sz="4000">
                <a:solidFill>
                  <a:schemeClr val="dk1"/>
                </a:solidFill>
              </a:rPr>
              <a:t>OPENING REFLECTION</a:t>
            </a:r>
            <a:r>
              <a:rPr b="1" lang="en-US" sz="4000">
                <a:solidFill>
                  <a:schemeClr val="dk1"/>
                </a:solidFill>
                <a:latin typeface="Twentieth Century"/>
                <a:ea typeface="Twentieth Century"/>
                <a:cs typeface="Twentieth Century"/>
                <a:sym typeface="Twentieth Century"/>
              </a:rPr>
              <a:t>: </a:t>
            </a:r>
            <a:br>
              <a:rPr b="1" lang="en-US" sz="4000">
                <a:solidFill>
                  <a:schemeClr val="dk1"/>
                </a:solidFill>
                <a:latin typeface="Twentieth Century"/>
                <a:ea typeface="Twentieth Century"/>
                <a:cs typeface="Twentieth Century"/>
                <a:sym typeface="Twentieth Century"/>
              </a:rPr>
            </a:br>
            <a:endParaRPr b="1" sz="4000">
              <a:solidFill>
                <a:schemeClr val="dk1"/>
              </a:solidFill>
              <a:latin typeface="Twentieth Century"/>
              <a:ea typeface="Twentieth Century"/>
              <a:cs typeface="Twentieth Century"/>
              <a:sym typeface="Twentieth Century"/>
            </a:endParaRPr>
          </a:p>
        </p:txBody>
      </p:sp>
      <p:sp>
        <p:nvSpPr>
          <p:cNvPr id="181" name="Google Shape;181;p2"/>
          <p:cNvSpPr txBox="1"/>
          <p:nvPr>
            <p:ph idx="1" type="body"/>
          </p:nvPr>
        </p:nvSpPr>
        <p:spPr>
          <a:xfrm>
            <a:off x="630935" y="2807208"/>
            <a:ext cx="5024798" cy="3410712"/>
          </a:xfrm>
          <a:prstGeom prst="rect">
            <a:avLst/>
          </a:prstGeom>
          <a:noFill/>
          <a:ln>
            <a:noFill/>
          </a:ln>
        </p:spPr>
        <p:txBody>
          <a:bodyPr anchorCtr="0" anchor="t" bIns="45700" lIns="91425" spcFirstLastPara="1" rIns="91425" wrap="square" tIns="45700">
            <a:normAutofit/>
          </a:bodyPr>
          <a:lstStyle/>
          <a:p>
            <a:pPr indent="-91440" lvl="0" marL="91440" rtl="0" algn="l">
              <a:lnSpc>
                <a:spcPct val="90000"/>
              </a:lnSpc>
              <a:spcBef>
                <a:spcPts val="0"/>
              </a:spcBef>
              <a:spcAft>
                <a:spcPts val="0"/>
              </a:spcAft>
              <a:buSzPts val="2200"/>
              <a:buChar char=" "/>
            </a:pPr>
            <a:r>
              <a:rPr b="1" lang="en-US" sz="2200"/>
              <a:t>‘Challenging Times’ </a:t>
            </a:r>
            <a:endParaRPr/>
          </a:p>
          <a:p>
            <a:pPr indent="0" lvl="0" marL="91440" rtl="0" algn="l">
              <a:lnSpc>
                <a:spcPct val="90000"/>
              </a:lnSpc>
              <a:spcBef>
                <a:spcPts val="1400"/>
              </a:spcBef>
              <a:spcAft>
                <a:spcPts val="0"/>
              </a:spcAft>
              <a:buSzPts val="2200"/>
              <a:buNone/>
            </a:pPr>
            <a:r>
              <a:t/>
            </a:r>
            <a:endParaRPr b="1"/>
          </a:p>
          <a:p>
            <a:pPr indent="-91440" lvl="0" marL="91440" rtl="0" algn="l">
              <a:lnSpc>
                <a:spcPct val="90000"/>
              </a:lnSpc>
              <a:spcBef>
                <a:spcPts val="1400"/>
              </a:spcBef>
              <a:spcAft>
                <a:spcPts val="0"/>
              </a:spcAft>
              <a:buSzPts val="2200"/>
              <a:buChar char=" "/>
            </a:pPr>
            <a:r>
              <a:rPr b="1" lang="en-US" sz="2200"/>
              <a:t>Something that gives you hope / encouragement / energy… </a:t>
            </a:r>
            <a:br>
              <a:rPr b="1" lang="en-US" sz="2200"/>
            </a:br>
            <a:br>
              <a:rPr b="1" lang="en-US" sz="2200"/>
            </a:br>
            <a:endParaRPr b="1" i="1" sz="2200"/>
          </a:p>
        </p:txBody>
      </p:sp>
      <p:sp>
        <p:nvSpPr>
          <p:cNvPr id="182" name="Google Shape;182;p2"/>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pic>
        <p:nvPicPr>
          <p:cNvPr id="183" name="Google Shape;183;p2"/>
          <p:cNvPicPr preferRelativeResize="0"/>
          <p:nvPr/>
        </p:nvPicPr>
        <p:blipFill rotWithShape="1">
          <a:blip r:embed="rId3">
            <a:alphaModFix/>
          </a:blip>
          <a:srcRect b="0" l="0" r="0" t="0"/>
          <a:stretch/>
        </p:blipFill>
        <p:spPr>
          <a:xfrm>
            <a:off x="7477277" y="376919"/>
            <a:ext cx="3812177" cy="61041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cxnSp>
        <p:nvCxnSpPr>
          <p:cNvPr id="311" name="Google Shape;311;p20"/>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312" name="Google Shape;312;p2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QUESTIONS OF CLIMATE JUSTICE: </a:t>
            </a:r>
            <a:br>
              <a:rPr lang="en-US"/>
            </a:br>
            <a:r>
              <a:rPr lang="en-US"/>
              <a:t>WHO DO WE COUNT? </a:t>
            </a:r>
            <a:endParaRPr/>
          </a:p>
        </p:txBody>
      </p:sp>
      <p:pic>
        <p:nvPicPr>
          <p:cNvPr descr="Inequality Icons - Free SVG &amp; PNG Inequality Images - Noun ..." id="313" name="Google Shape;313;p20"/>
          <p:cNvPicPr preferRelativeResize="0"/>
          <p:nvPr>
            <p:ph idx="2" type="body"/>
          </p:nvPr>
        </p:nvPicPr>
        <p:blipFill rotWithShape="1">
          <a:blip r:embed="rId3">
            <a:alphaModFix/>
          </a:blip>
          <a:srcRect b="0" l="0" r="0" t="0"/>
          <a:stretch/>
        </p:blipFill>
        <p:spPr>
          <a:xfrm>
            <a:off x="1024127" y="2402103"/>
            <a:ext cx="3615605" cy="3416746"/>
          </a:xfrm>
          <a:prstGeom prst="rect">
            <a:avLst/>
          </a:prstGeom>
          <a:noFill/>
          <a:ln>
            <a:noFill/>
          </a:ln>
        </p:spPr>
      </p:pic>
      <p:sp>
        <p:nvSpPr>
          <p:cNvPr id="314" name="Google Shape;314;p20"/>
          <p:cNvSpPr txBox="1"/>
          <p:nvPr>
            <p:ph idx="1" type="body"/>
          </p:nvPr>
        </p:nvSpPr>
        <p:spPr>
          <a:xfrm>
            <a:off x="5063613" y="2286000"/>
            <a:ext cx="5680587" cy="4023360"/>
          </a:xfrm>
          <a:prstGeom prst="rect">
            <a:avLst/>
          </a:prstGeom>
          <a:noFill/>
          <a:ln>
            <a:noFill/>
          </a:ln>
        </p:spPr>
        <p:txBody>
          <a:bodyPr anchorCtr="0" anchor="t" bIns="45700" lIns="45700" spcFirstLastPara="1" rIns="45700" wrap="square" tIns="45700">
            <a:normAutofit fontScale="92500" lnSpcReduction="10000"/>
          </a:bodyPr>
          <a:lstStyle/>
          <a:p>
            <a:pPr indent="0" lvl="0" marL="91440" rtl="0" algn="l">
              <a:lnSpc>
                <a:spcPct val="90000"/>
              </a:lnSpc>
              <a:spcBef>
                <a:spcPts val="0"/>
              </a:spcBef>
              <a:spcAft>
                <a:spcPts val="0"/>
              </a:spcAft>
              <a:buSzPct val="100000"/>
              <a:buNone/>
            </a:pPr>
            <a:r>
              <a:t/>
            </a:r>
            <a:endParaRPr sz="2000"/>
          </a:p>
          <a:p>
            <a:pPr indent="-117475" lvl="0" marL="91440" rtl="0" algn="l">
              <a:lnSpc>
                <a:spcPct val="90000"/>
              </a:lnSpc>
              <a:spcBef>
                <a:spcPts val="1400"/>
              </a:spcBef>
              <a:spcAft>
                <a:spcPts val="0"/>
              </a:spcAft>
              <a:buSzPct val="100000"/>
              <a:buChar char=" "/>
            </a:pPr>
            <a:r>
              <a:rPr lang="en-US" sz="2000"/>
              <a:t>“Wealth is power”</a:t>
            </a:r>
            <a:endParaRPr/>
          </a:p>
          <a:p>
            <a:pPr indent="-117475" lvl="0" marL="91440" rtl="0" algn="l">
              <a:lnSpc>
                <a:spcPct val="90000"/>
              </a:lnSpc>
              <a:spcBef>
                <a:spcPts val="1400"/>
              </a:spcBef>
              <a:spcAft>
                <a:spcPts val="0"/>
              </a:spcAft>
              <a:buSzPct val="100000"/>
              <a:buChar char=" "/>
            </a:pPr>
            <a:r>
              <a:rPr lang="en-US" sz="2000"/>
              <a:t>Globally, the wealthiest 10% of the world’s population are responsible for about half of all greenhouse gas emissions, while the poorest half of the world contributes just 12% of all emissions.</a:t>
            </a:r>
            <a:br>
              <a:rPr lang="en-US" sz="2000"/>
            </a:br>
            <a:br>
              <a:rPr lang="en-US" sz="2000"/>
            </a:br>
            <a:r>
              <a:rPr lang="en-US" sz="2000"/>
              <a:t>This inequality occurs within countries too.  In the USA, the wealthiest 10% of people are responsible for seven times more CO2 emissions every year than the poorest half of the population, while in Europe it’s six times more.</a:t>
            </a:r>
            <a:br>
              <a:rPr lang="en-US" sz="2000"/>
            </a:br>
            <a:br>
              <a:rPr lang="en-US" sz="2000"/>
            </a:br>
            <a:r>
              <a:rPr lang="en-US" sz="2000"/>
              <a:t>Look deeper: View and discuss this data on the </a:t>
            </a:r>
            <a:r>
              <a:rPr lang="en-US" sz="2000" u="sng">
                <a:solidFill>
                  <a:schemeClr val="hlink"/>
                </a:solidFill>
                <a:hlinkClick r:id="rId4"/>
              </a:rPr>
              <a:t>World Inequality Database</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HOW DO WE COUNT? </a:t>
            </a:r>
            <a:br>
              <a:rPr lang="en-US"/>
            </a:br>
            <a:r>
              <a:rPr lang="en-US"/>
              <a:t>ACTIVITY: PART 1 </a:t>
            </a:r>
            <a:endParaRPr/>
          </a:p>
        </p:txBody>
      </p:sp>
      <p:sp>
        <p:nvSpPr>
          <p:cNvPr id="321" name="Google Shape;321;p21"/>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fontScale="85000" lnSpcReduction="20000"/>
          </a:bodyPr>
          <a:lstStyle/>
          <a:p>
            <a:pPr indent="0" lvl="0" marL="0" rtl="0" algn="l">
              <a:lnSpc>
                <a:spcPct val="90000"/>
              </a:lnSpc>
              <a:spcBef>
                <a:spcPts val="0"/>
              </a:spcBef>
              <a:spcAft>
                <a:spcPts val="0"/>
              </a:spcAft>
              <a:buSzPct val="100000"/>
              <a:buNone/>
            </a:pPr>
            <a:r>
              <a:t/>
            </a:r>
            <a:endParaRPr/>
          </a:p>
          <a:p>
            <a:pPr indent="-259080" lvl="0" marL="91440" rtl="0" algn="ctr">
              <a:lnSpc>
                <a:spcPct val="90000"/>
              </a:lnSpc>
              <a:spcBef>
                <a:spcPts val="1400"/>
              </a:spcBef>
              <a:spcAft>
                <a:spcPts val="0"/>
              </a:spcAft>
              <a:buSzPct val="100000"/>
              <a:buChar char=" "/>
            </a:pPr>
            <a:r>
              <a:rPr lang="en-US" sz="4800"/>
              <a:t>ARRANGE THE COUNTRIES</a:t>
            </a:r>
            <a:endParaRPr/>
          </a:p>
          <a:p>
            <a:pPr indent="-259080" lvl="0" marL="91440" rtl="0" algn="ctr">
              <a:lnSpc>
                <a:spcPct val="90000"/>
              </a:lnSpc>
              <a:spcBef>
                <a:spcPts val="1400"/>
              </a:spcBef>
              <a:spcAft>
                <a:spcPts val="0"/>
              </a:spcAft>
              <a:buSzPct val="100000"/>
              <a:buChar char=" "/>
            </a:pPr>
            <a:r>
              <a:rPr lang="en-US" sz="4800"/>
              <a:t>IN ORDER OF EMISSIONS</a:t>
            </a:r>
            <a:endParaRPr/>
          </a:p>
          <a:p>
            <a:pPr indent="-259080" lvl="0" marL="91440" rtl="0" algn="ctr">
              <a:lnSpc>
                <a:spcPct val="90000"/>
              </a:lnSpc>
              <a:spcBef>
                <a:spcPts val="1400"/>
              </a:spcBef>
              <a:spcAft>
                <a:spcPts val="0"/>
              </a:spcAft>
              <a:buSzPct val="100000"/>
              <a:buChar char=" "/>
            </a:pPr>
            <a:r>
              <a:rPr lang="en-US" sz="4800"/>
              <a:t>– FROM HIGHEST TO LOWEST</a:t>
            </a:r>
            <a:endParaRPr/>
          </a:p>
          <a:p>
            <a:pPr indent="-259080" lvl="0" marL="91440" rtl="0" algn="ctr">
              <a:lnSpc>
                <a:spcPct val="90000"/>
              </a:lnSpc>
              <a:spcBef>
                <a:spcPts val="1400"/>
              </a:spcBef>
              <a:spcAft>
                <a:spcPts val="0"/>
              </a:spcAft>
              <a:buSzPct val="100000"/>
              <a:buChar char=" "/>
            </a:pPr>
            <a:r>
              <a:rPr lang="en-US" sz="4800"/>
              <a:t> </a:t>
            </a:r>
            <a:br>
              <a:rPr lang="en-US" sz="4800"/>
            </a:br>
            <a:r>
              <a:rPr lang="en-US" sz="4800"/>
              <a:t>Which country has the highest emissions</a:t>
            </a:r>
            <a:endParaRPr/>
          </a:p>
          <a:p>
            <a:pPr indent="-259080" lvl="0" marL="91440" rtl="0" algn="ctr">
              <a:lnSpc>
                <a:spcPct val="90000"/>
              </a:lnSpc>
              <a:spcBef>
                <a:spcPts val="1400"/>
              </a:spcBef>
              <a:spcAft>
                <a:spcPts val="0"/>
              </a:spcAft>
              <a:buSzPct val="100000"/>
              <a:buChar char=" "/>
            </a:pPr>
            <a:r>
              <a:rPr lang="en-US" sz="4800"/>
              <a:t>in the world?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HOW DO WE COUNT?</a:t>
            </a:r>
            <a:br>
              <a:rPr lang="en-US"/>
            </a:br>
            <a:r>
              <a:rPr lang="en-US"/>
              <a:t>PART 2 </a:t>
            </a:r>
            <a:endParaRPr/>
          </a:p>
        </p:txBody>
      </p:sp>
      <p:sp>
        <p:nvSpPr>
          <p:cNvPr id="327" name="Google Shape;327;p22"/>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fontScale="92500" lnSpcReduction="20000"/>
          </a:bodyPr>
          <a:lstStyle/>
          <a:p>
            <a:pPr indent="0" lvl="0" marL="0" rtl="0" algn="l">
              <a:lnSpc>
                <a:spcPct val="90000"/>
              </a:lnSpc>
              <a:spcBef>
                <a:spcPts val="0"/>
              </a:spcBef>
              <a:spcAft>
                <a:spcPts val="0"/>
              </a:spcAft>
              <a:buSzPct val="100000"/>
              <a:buNone/>
            </a:pPr>
            <a:r>
              <a:t/>
            </a:r>
            <a:endParaRPr/>
          </a:p>
          <a:p>
            <a:pPr indent="-281940" lvl="0" marL="91440" rtl="0" algn="ctr">
              <a:lnSpc>
                <a:spcPct val="90000"/>
              </a:lnSpc>
              <a:spcBef>
                <a:spcPts val="1400"/>
              </a:spcBef>
              <a:spcAft>
                <a:spcPts val="0"/>
              </a:spcAft>
              <a:buSzPct val="100000"/>
              <a:buChar char=" "/>
            </a:pPr>
            <a:r>
              <a:rPr lang="en-US" sz="4800"/>
              <a:t>ARRANGE THE COUNTRIES</a:t>
            </a:r>
            <a:endParaRPr/>
          </a:p>
          <a:p>
            <a:pPr indent="-281940" lvl="0" marL="91440" rtl="0" algn="ctr">
              <a:lnSpc>
                <a:spcPct val="90000"/>
              </a:lnSpc>
              <a:spcBef>
                <a:spcPts val="1400"/>
              </a:spcBef>
              <a:spcAft>
                <a:spcPts val="0"/>
              </a:spcAft>
              <a:buSzPct val="100000"/>
              <a:buChar char=" "/>
            </a:pPr>
            <a:r>
              <a:rPr lang="en-US" sz="4800"/>
              <a:t>IN ORDER OF EMISSIONS </a:t>
            </a:r>
            <a:r>
              <a:rPr lang="en-US" sz="4800" u="sng"/>
              <a:t>PER PERSON</a:t>
            </a:r>
            <a:br>
              <a:rPr lang="en-US" sz="4800" u="sng"/>
            </a:br>
            <a:r>
              <a:rPr lang="en-US" sz="4800"/>
              <a:t>[PER CAPITA]</a:t>
            </a:r>
            <a:endParaRPr/>
          </a:p>
          <a:p>
            <a:pPr indent="-281940" lvl="0" marL="91440" rtl="0" algn="ctr">
              <a:lnSpc>
                <a:spcPct val="90000"/>
              </a:lnSpc>
              <a:spcBef>
                <a:spcPts val="1400"/>
              </a:spcBef>
              <a:spcAft>
                <a:spcPts val="0"/>
              </a:spcAft>
              <a:buSzPct val="100000"/>
              <a:buChar char=" "/>
            </a:pPr>
            <a:r>
              <a:rPr lang="en-US" sz="4800"/>
              <a:t>– FROM HIGHEST TO LOWEST</a:t>
            </a:r>
            <a:endParaRPr/>
          </a:p>
          <a:p>
            <a:pPr indent="-281940" lvl="0" marL="91440" rtl="0" algn="ctr">
              <a:lnSpc>
                <a:spcPct val="90000"/>
              </a:lnSpc>
              <a:spcBef>
                <a:spcPts val="1400"/>
              </a:spcBef>
              <a:spcAft>
                <a:spcPts val="0"/>
              </a:spcAft>
              <a:buSzPct val="100000"/>
              <a:buChar char=" "/>
            </a:pPr>
            <a:r>
              <a:rPr lang="en-US" sz="4800"/>
              <a:t> </a:t>
            </a:r>
            <a:br>
              <a:rPr lang="en-US" sz="4800"/>
            </a:br>
            <a:endParaRPr sz="4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HOW DO WE COUNT ACTIVITY </a:t>
            </a:r>
            <a:endParaRPr/>
          </a:p>
        </p:txBody>
      </p:sp>
      <p:sp>
        <p:nvSpPr>
          <p:cNvPr id="333" name="Google Shape;333;p23"/>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fontScale="55000" lnSpcReduction="20000"/>
          </a:bodyPr>
          <a:lstStyle/>
          <a:p>
            <a:pPr indent="-457200" lvl="0" marL="457200" rtl="0" algn="l">
              <a:lnSpc>
                <a:spcPct val="90000"/>
              </a:lnSpc>
              <a:spcBef>
                <a:spcPts val="0"/>
              </a:spcBef>
              <a:spcAft>
                <a:spcPts val="0"/>
              </a:spcAft>
              <a:buSzPct val="100000"/>
              <a:buFont typeface="Twentieth Century"/>
              <a:buAutoNum type="arabicPeriod"/>
            </a:pPr>
            <a:r>
              <a:rPr lang="en-US"/>
              <a:t>Print and cut out the country cards on the following slide (one set per group if the class is working in small groups)</a:t>
            </a:r>
            <a:endParaRPr/>
          </a:p>
          <a:p>
            <a:pPr indent="-457200" lvl="0" marL="457200" rtl="0" algn="l">
              <a:lnSpc>
                <a:spcPct val="90000"/>
              </a:lnSpc>
              <a:spcBef>
                <a:spcPts val="1400"/>
              </a:spcBef>
              <a:spcAft>
                <a:spcPts val="0"/>
              </a:spcAft>
              <a:buSzPct val="100000"/>
              <a:buFont typeface="Twentieth Century"/>
              <a:buAutoNum type="arabicPeriod"/>
            </a:pPr>
            <a:r>
              <a:rPr lang="en-US"/>
              <a:t>Invite the group to arrange the countries in the order of C02 emissions, from highest to lowest. </a:t>
            </a:r>
            <a:br>
              <a:rPr lang="en-US"/>
            </a:br>
            <a:r>
              <a:rPr lang="en-US"/>
              <a:t>Prompt with critical thinking questions about how they know this, or what sources of information they’re drawing from. </a:t>
            </a:r>
            <a:endParaRPr/>
          </a:p>
          <a:p>
            <a:pPr indent="-457200" lvl="0" marL="457200" rtl="0" algn="l">
              <a:lnSpc>
                <a:spcPct val="90000"/>
              </a:lnSpc>
              <a:spcBef>
                <a:spcPts val="1400"/>
              </a:spcBef>
              <a:spcAft>
                <a:spcPts val="0"/>
              </a:spcAft>
              <a:buSzPct val="100000"/>
              <a:buFont typeface="Twentieth Century"/>
              <a:buAutoNum type="arabicPeriod"/>
            </a:pPr>
            <a:r>
              <a:rPr lang="en-US"/>
              <a:t>Then share the ‘answer cards’ and rearrange if necessary. </a:t>
            </a:r>
            <a:br>
              <a:rPr lang="en-US"/>
            </a:br>
            <a:r>
              <a:rPr lang="en-US"/>
              <a:t>For Part 2, point out that this question was about Co2 emissions per country. Do they think the picture would change if they were ranking emissions per person/per capita.</a:t>
            </a:r>
            <a:endParaRPr/>
          </a:p>
          <a:p>
            <a:pPr indent="-457200" lvl="0" marL="457200" rtl="0" algn="l">
              <a:lnSpc>
                <a:spcPct val="90000"/>
              </a:lnSpc>
              <a:spcBef>
                <a:spcPts val="1400"/>
              </a:spcBef>
              <a:spcAft>
                <a:spcPts val="0"/>
              </a:spcAft>
              <a:buSzPct val="100000"/>
              <a:buFont typeface="Twentieth Century"/>
              <a:buAutoNum type="arabicPeriod"/>
            </a:pPr>
            <a:r>
              <a:rPr lang="en-US"/>
              <a:t>Invite the group to rearrange – again prompt with questions to reflect on their world view, and then share the answers. </a:t>
            </a:r>
            <a:br>
              <a:rPr lang="en-US"/>
            </a:br>
            <a:r>
              <a:rPr lang="en-US"/>
              <a:t>Any surprises? </a:t>
            </a:r>
            <a:endParaRPr/>
          </a:p>
          <a:p>
            <a:pPr indent="-457200" lvl="0" marL="457200" rtl="0" algn="l">
              <a:lnSpc>
                <a:spcPct val="90000"/>
              </a:lnSpc>
              <a:spcBef>
                <a:spcPts val="1400"/>
              </a:spcBef>
              <a:spcAft>
                <a:spcPts val="0"/>
              </a:spcAft>
              <a:buSzPct val="100000"/>
              <a:buFont typeface="Twentieth Century"/>
              <a:buAutoNum type="arabicPeriod"/>
            </a:pPr>
            <a:r>
              <a:rPr lang="en-US"/>
              <a:t>Ask the group to come up with a way to show the scale of difference in emissions. They might mark line on the ground in tape, and arrange the cards in their relative positions. </a:t>
            </a:r>
            <a:br>
              <a:rPr lang="en-US"/>
            </a:br>
            <a:r>
              <a:rPr lang="en-US"/>
              <a:t>Using the links provided, search for the position of countries in terms of emissions. Consider other ways that this data could be represented visually</a:t>
            </a:r>
            <a:endParaRPr/>
          </a:p>
          <a:p>
            <a:pPr indent="-457200" lvl="0" marL="457200" rtl="0" algn="l">
              <a:lnSpc>
                <a:spcPct val="90000"/>
              </a:lnSpc>
              <a:spcBef>
                <a:spcPts val="1400"/>
              </a:spcBef>
              <a:spcAft>
                <a:spcPts val="0"/>
              </a:spcAft>
              <a:buSzPct val="100000"/>
              <a:buFont typeface="Twentieth Century"/>
              <a:buAutoNum type="arabicPeriod"/>
            </a:pPr>
            <a:r>
              <a:rPr lang="en-US"/>
              <a:t>Search for the emissions of Zambia, Malawi, and Kenya, all countries experiencing the impact of climate change, and struggling with debt. Discuss the data they find, and any connections between these points. </a:t>
            </a:r>
            <a:endParaRPr/>
          </a:p>
          <a:p>
            <a:pPr indent="-14603" lvl="0" marL="91440" rtl="0" algn="l">
              <a:lnSpc>
                <a:spcPct val="90000"/>
              </a:lnSpc>
              <a:spcBef>
                <a:spcPts val="1400"/>
              </a:spcBef>
              <a:spcAft>
                <a:spcPts val="0"/>
              </a:spcAft>
              <a:buSzPct val="100000"/>
              <a:buNone/>
            </a:pPr>
            <a:r>
              <a:t/>
            </a:r>
            <a:endParaRPr/>
          </a:p>
        </p:txBody>
      </p:sp>
      <p:pic>
        <p:nvPicPr>
          <p:cNvPr descr="China urges Europe to take positive steps on climate change : r/europe" id="334" name="Google Shape;334;p23"/>
          <p:cNvPicPr preferRelativeResize="0"/>
          <p:nvPr>
            <p:ph idx="2" type="body"/>
          </p:nvPr>
        </p:nvPicPr>
        <p:blipFill rotWithShape="1">
          <a:blip r:embed="rId3">
            <a:alphaModFix/>
          </a:blip>
          <a:srcRect b="0" l="0" r="0" t="0"/>
          <a:stretch/>
        </p:blipFill>
        <p:spPr>
          <a:xfrm>
            <a:off x="7425452" y="2250059"/>
            <a:ext cx="4022725" cy="4022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4"/>
          <p:cNvSpPr/>
          <p:nvPr/>
        </p:nvSpPr>
        <p:spPr>
          <a:xfrm>
            <a:off x="295910"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Twentieth Century"/>
              <a:buNone/>
            </a:pPr>
            <a:r>
              <a:rPr b="1" i="0" lang="en-US" sz="5000" u="none" cap="none" strike="noStrike">
                <a:solidFill>
                  <a:srgbClr val="000000"/>
                </a:solidFill>
                <a:latin typeface="Twentieth Century"/>
                <a:ea typeface="Twentieth Century"/>
                <a:cs typeface="Twentieth Century"/>
                <a:sym typeface="Twentieth Century"/>
              </a:rPr>
              <a:t>PORTUGAL</a:t>
            </a:r>
            <a:endParaRPr b="1" i="0" sz="5000" u="none" cap="none" strike="noStrike">
              <a:solidFill>
                <a:srgbClr val="000000"/>
              </a:solidFill>
              <a:latin typeface="Twentieth Century"/>
              <a:ea typeface="Twentieth Century"/>
              <a:cs typeface="Twentieth Century"/>
              <a:sym typeface="Twentieth Century"/>
            </a:endParaRPr>
          </a:p>
        </p:txBody>
      </p:sp>
      <p:sp>
        <p:nvSpPr>
          <p:cNvPr id="340" name="Google Shape;340;p24"/>
          <p:cNvSpPr/>
          <p:nvPr/>
        </p:nvSpPr>
        <p:spPr>
          <a:xfrm>
            <a:off x="4137441"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Twentieth Century"/>
              <a:buNone/>
            </a:pPr>
            <a:r>
              <a:rPr b="1" i="0" lang="en-US" sz="5000" u="none" cap="none" strike="noStrike">
                <a:solidFill>
                  <a:srgbClr val="000000"/>
                </a:solidFill>
                <a:latin typeface="Twentieth Century"/>
                <a:ea typeface="Twentieth Century"/>
                <a:cs typeface="Twentieth Century"/>
                <a:sym typeface="Twentieth Century"/>
              </a:rPr>
              <a:t>INDIA </a:t>
            </a:r>
            <a:endParaRPr b="0" i="0" sz="1400" u="none" cap="none" strike="noStrike">
              <a:solidFill>
                <a:srgbClr val="000000"/>
              </a:solidFill>
              <a:latin typeface="Arial"/>
              <a:ea typeface="Arial"/>
              <a:cs typeface="Arial"/>
              <a:sym typeface="Arial"/>
            </a:endParaRPr>
          </a:p>
        </p:txBody>
      </p:sp>
      <p:sp>
        <p:nvSpPr>
          <p:cNvPr id="341" name="Google Shape;341;p24"/>
          <p:cNvSpPr/>
          <p:nvPr/>
        </p:nvSpPr>
        <p:spPr>
          <a:xfrm>
            <a:off x="7978972"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1" i="0" lang="en-US" sz="18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RUSSIA</a:t>
            </a:r>
            <a:r>
              <a:rPr b="1" i="0" lang="en-US" sz="18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42" name="Google Shape;342;p24"/>
          <p:cNvSpPr/>
          <p:nvPr/>
        </p:nvSpPr>
        <p:spPr>
          <a:xfrm>
            <a:off x="295909"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Twentieth Century"/>
              <a:buNone/>
            </a:pPr>
            <a:r>
              <a:rPr b="1" i="0" lang="en-US" sz="5000" u="none" cap="none" strike="noStrike">
                <a:solidFill>
                  <a:srgbClr val="000000"/>
                </a:solidFill>
                <a:latin typeface="Twentieth Century"/>
                <a:ea typeface="Twentieth Century"/>
                <a:cs typeface="Twentieth Century"/>
                <a:sym typeface="Twentieth Century"/>
              </a:rPr>
              <a:t>CHINA</a:t>
            </a:r>
            <a:r>
              <a:rPr b="0" i="0" lang="en-US" sz="18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43" name="Google Shape;343;p24"/>
          <p:cNvSpPr/>
          <p:nvPr/>
        </p:nvSpPr>
        <p:spPr>
          <a:xfrm>
            <a:off x="4137441"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USA</a:t>
            </a:r>
            <a:r>
              <a:rPr b="1" i="0" lang="en-US" sz="54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44" name="Google Shape;344;p24"/>
          <p:cNvSpPr/>
          <p:nvPr/>
        </p:nvSpPr>
        <p:spPr>
          <a:xfrm>
            <a:off x="7978972"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Twentieth Century"/>
              <a:buNone/>
            </a:pPr>
            <a:r>
              <a:rPr b="1" i="0" lang="en-US" sz="54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IRELAND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5"/>
          <p:cNvSpPr/>
          <p:nvPr/>
        </p:nvSpPr>
        <p:spPr>
          <a:xfrm>
            <a:off x="295910"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PORTUGAL</a:t>
            </a:r>
            <a:br>
              <a:rPr b="1" i="0" lang="en-US" sz="5000" u="none" cap="none" strike="noStrike">
                <a:solidFill>
                  <a:srgbClr val="000000"/>
                </a:solidFill>
                <a:latin typeface="Twentieth Century"/>
                <a:ea typeface="Twentieth Century"/>
                <a:cs typeface="Twentieth Century"/>
                <a:sym typeface="Twentieth Century"/>
              </a:rPr>
            </a:br>
            <a:r>
              <a:rPr b="1" i="0" lang="en-US" sz="5000" u="none" cap="none" strike="noStrike">
                <a:solidFill>
                  <a:srgbClr val="000000"/>
                </a:solidFill>
                <a:latin typeface="Twentieth Century"/>
                <a:ea typeface="Twentieth Century"/>
                <a:cs typeface="Twentieth Century"/>
                <a:sym typeface="Twentieth Century"/>
              </a:rPr>
              <a:t>3.58 </a:t>
            </a:r>
            <a:r>
              <a:rPr b="1" i="0" lang="en-US" sz="1800" u="none" cap="none" strike="noStrike">
                <a:solidFill>
                  <a:srgbClr val="000000"/>
                </a:solidFill>
                <a:latin typeface="Twentieth Century"/>
                <a:ea typeface="Twentieth Century"/>
                <a:cs typeface="Twentieth Century"/>
                <a:sym typeface="Twentieth Century"/>
              </a:rPr>
              <a:t>t</a:t>
            </a:r>
            <a:r>
              <a:rPr b="1" i="0" lang="en-US" sz="1800" u="none" cap="none" strike="noStrike">
                <a:solidFill>
                  <a:schemeClr val="dk1"/>
                </a:solidFill>
                <a:latin typeface="Twentieth Century"/>
                <a:ea typeface="Twentieth Century"/>
                <a:cs typeface="Twentieth Century"/>
                <a:sym typeface="Twentieth Century"/>
              </a:rPr>
              <a:t>CO₂</a:t>
            </a:r>
            <a:endParaRPr b="1" i="0" sz="1800" u="none" cap="none" strike="noStrike">
              <a:solidFill>
                <a:srgbClr val="000000"/>
              </a:solidFill>
              <a:latin typeface="Twentieth Century"/>
              <a:ea typeface="Twentieth Century"/>
              <a:cs typeface="Twentieth Century"/>
              <a:sym typeface="Twentieth Century"/>
            </a:endParaRPr>
          </a:p>
        </p:txBody>
      </p:sp>
      <p:sp>
        <p:nvSpPr>
          <p:cNvPr id="351" name="Google Shape;351;p25"/>
          <p:cNvSpPr/>
          <p:nvPr/>
        </p:nvSpPr>
        <p:spPr>
          <a:xfrm>
            <a:off x="4137441"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Twentieth Century"/>
              <a:buNone/>
            </a:pPr>
            <a:r>
              <a:rPr b="1" i="0" lang="en-US" sz="5000" u="none" cap="none" strike="noStrike">
                <a:solidFill>
                  <a:srgbClr val="000000"/>
                </a:solidFill>
                <a:latin typeface="Twentieth Century"/>
                <a:ea typeface="Twentieth Century"/>
                <a:cs typeface="Twentieth Century"/>
                <a:sym typeface="Twentieth Century"/>
              </a:rPr>
              <a:t>INDIA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2.07 </a:t>
            </a:r>
            <a:r>
              <a:rPr b="1" i="0" lang="en-US" sz="1800" u="none" cap="none" strike="noStrike">
                <a:solidFill>
                  <a:srgbClr val="000000"/>
                </a:solidFill>
                <a:latin typeface="Twentieth Century"/>
                <a:ea typeface="Twentieth Century"/>
                <a:cs typeface="Twentieth Century"/>
                <a:sym typeface="Twentieth Century"/>
              </a:rPr>
              <a:t>t</a:t>
            </a:r>
            <a:r>
              <a:rPr b="1" i="0" lang="en-US" sz="1800" u="none" cap="none" strike="noStrike">
                <a:solidFill>
                  <a:schemeClr val="dk1"/>
                </a:solidFill>
                <a:latin typeface="Twentieth Century"/>
                <a:ea typeface="Twentieth Century"/>
                <a:cs typeface="Twentieth Century"/>
                <a:sym typeface="Twentieth Century"/>
              </a:rPr>
              <a:t>CO₂</a:t>
            </a:r>
            <a:r>
              <a:rPr b="1" i="0" lang="en-US" sz="50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52" name="Google Shape;352;p25"/>
          <p:cNvSpPr/>
          <p:nvPr/>
        </p:nvSpPr>
        <p:spPr>
          <a:xfrm>
            <a:off x="7978972"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1" i="0" lang="en-US" sz="18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RUSSIA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14.45 </a:t>
            </a:r>
            <a:r>
              <a:rPr b="1" i="0" lang="en-US" sz="1800" u="none" cap="none" strike="noStrike">
                <a:solidFill>
                  <a:srgbClr val="000000"/>
                </a:solidFill>
                <a:latin typeface="Twentieth Century"/>
                <a:ea typeface="Twentieth Century"/>
                <a:cs typeface="Twentieth Century"/>
                <a:sym typeface="Twentieth Century"/>
              </a:rPr>
              <a:t>t</a:t>
            </a:r>
            <a:r>
              <a:rPr b="1" i="0" lang="en-US" sz="1800" u="none" cap="none" strike="noStrike">
                <a:solidFill>
                  <a:schemeClr val="dk1"/>
                </a:solidFill>
                <a:latin typeface="Twentieth Century"/>
                <a:ea typeface="Twentieth Century"/>
                <a:cs typeface="Twentieth Century"/>
                <a:sym typeface="Twentieth Century"/>
              </a:rPr>
              <a:t>CO₂</a:t>
            </a:r>
            <a:r>
              <a:rPr b="1" i="0" lang="en-US" sz="18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53" name="Google Shape;353;p25"/>
          <p:cNvSpPr/>
          <p:nvPr/>
        </p:nvSpPr>
        <p:spPr>
          <a:xfrm>
            <a:off x="295909"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Twentieth Century"/>
              <a:buNone/>
            </a:pPr>
            <a:r>
              <a:rPr b="1" i="0" lang="en-US" sz="5000" u="none" cap="none" strike="noStrike">
                <a:solidFill>
                  <a:srgbClr val="000000"/>
                </a:solidFill>
                <a:latin typeface="Twentieth Century"/>
                <a:ea typeface="Twentieth Century"/>
                <a:cs typeface="Twentieth Century"/>
                <a:sym typeface="Twentieth Century"/>
              </a:rPr>
              <a:t>CHINA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9.24</a:t>
            </a:r>
            <a:r>
              <a:rPr b="0" i="0" lang="en-US" sz="1800" u="none" cap="none" strike="noStrike">
                <a:solidFill>
                  <a:srgbClr val="000000"/>
                </a:solidFill>
                <a:latin typeface="Twentieth Century"/>
                <a:ea typeface="Twentieth Century"/>
                <a:cs typeface="Twentieth Century"/>
                <a:sym typeface="Twentieth Century"/>
              </a:rPr>
              <a:t> </a:t>
            </a:r>
            <a:r>
              <a:rPr b="1" i="0" lang="en-US" sz="1800" u="none" cap="none" strike="noStrike">
                <a:solidFill>
                  <a:srgbClr val="000000"/>
                </a:solidFill>
                <a:latin typeface="Twentieth Century"/>
                <a:ea typeface="Twentieth Century"/>
                <a:cs typeface="Twentieth Century"/>
                <a:sym typeface="Twentieth Century"/>
              </a:rPr>
              <a:t>t</a:t>
            </a:r>
            <a:r>
              <a:rPr b="1" i="0" lang="en-US" sz="1800" u="none" cap="none" strike="noStrike">
                <a:solidFill>
                  <a:schemeClr val="dk1"/>
                </a:solidFill>
                <a:latin typeface="Twentieth Century"/>
                <a:ea typeface="Twentieth Century"/>
                <a:cs typeface="Twentieth Century"/>
                <a:sym typeface="Twentieth Century"/>
              </a:rPr>
              <a:t>CO₂</a:t>
            </a:r>
            <a:r>
              <a:rPr b="1" i="0" lang="en-US" sz="4400" u="none" cap="none" strike="noStrike">
                <a:solidFill>
                  <a:srgbClr val="000000"/>
                </a:solidFill>
                <a:latin typeface="Twentieth Century"/>
                <a:ea typeface="Twentieth Century"/>
                <a:cs typeface="Twentieth Century"/>
                <a:sym typeface="Twentieth Century"/>
              </a:rPr>
              <a:t> </a:t>
            </a:r>
            <a:endParaRPr b="0" i="0" sz="1800" u="none" cap="none" strike="noStrike">
              <a:solidFill>
                <a:srgbClr val="000000"/>
              </a:solidFill>
              <a:latin typeface="Twentieth Century"/>
              <a:ea typeface="Twentieth Century"/>
              <a:cs typeface="Twentieth Century"/>
              <a:sym typeface="Twentieth Century"/>
            </a:endParaRPr>
          </a:p>
        </p:txBody>
      </p:sp>
      <p:sp>
        <p:nvSpPr>
          <p:cNvPr id="354" name="Google Shape;354;p25"/>
          <p:cNvSpPr/>
          <p:nvPr/>
        </p:nvSpPr>
        <p:spPr>
          <a:xfrm>
            <a:off x="4137441"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USA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13.83 </a:t>
            </a:r>
            <a:r>
              <a:rPr b="1" i="0" lang="en-US" sz="1800" u="none" cap="none" strike="noStrike">
                <a:solidFill>
                  <a:srgbClr val="000000"/>
                </a:solidFill>
                <a:latin typeface="Twentieth Century"/>
                <a:ea typeface="Twentieth Century"/>
                <a:cs typeface="Twentieth Century"/>
                <a:sym typeface="Twentieth Century"/>
              </a:rPr>
              <a:t>t</a:t>
            </a:r>
            <a:r>
              <a:rPr b="1" i="0" lang="en-US" sz="1800" u="none" cap="none" strike="noStrike">
                <a:solidFill>
                  <a:schemeClr val="dk1"/>
                </a:solidFill>
                <a:latin typeface="Twentieth Century"/>
                <a:ea typeface="Twentieth Century"/>
                <a:cs typeface="Twentieth Century"/>
                <a:sym typeface="Twentieth Century"/>
              </a:rPr>
              <a:t>CO₂</a:t>
            </a:r>
            <a:r>
              <a:rPr b="1" i="0" lang="en-US" sz="54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55" name="Google Shape;355;p25"/>
          <p:cNvSpPr/>
          <p:nvPr/>
        </p:nvSpPr>
        <p:spPr>
          <a:xfrm>
            <a:off x="7978972"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Twentieth Century"/>
              <a:buNone/>
            </a:pPr>
            <a:r>
              <a:rPr b="1" i="0" lang="en-US" sz="54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IRELAND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6.5 </a:t>
            </a:r>
            <a:r>
              <a:rPr b="1" i="0" lang="en-US" sz="1800" u="none" cap="none" strike="noStrike">
                <a:solidFill>
                  <a:srgbClr val="000000"/>
                </a:solidFill>
                <a:latin typeface="Twentieth Century"/>
                <a:ea typeface="Twentieth Century"/>
                <a:cs typeface="Twentieth Century"/>
                <a:sym typeface="Twentieth Century"/>
              </a:rPr>
              <a:t>t</a:t>
            </a:r>
            <a:r>
              <a:rPr b="1" i="0" lang="en-US" sz="1800" u="none" cap="none" strike="noStrike">
                <a:solidFill>
                  <a:schemeClr val="dk1"/>
                </a:solidFill>
                <a:latin typeface="Twentieth Century"/>
                <a:ea typeface="Twentieth Century"/>
                <a:cs typeface="Twentieth Century"/>
                <a:sym typeface="Twentieth Century"/>
              </a:rPr>
              <a:t>CO₂</a:t>
            </a:r>
            <a:r>
              <a:rPr b="1" i="0" lang="en-US" sz="1800" u="none" cap="none" strike="noStrike">
                <a:solidFill>
                  <a:srgbClr val="000000"/>
                </a:solidFill>
                <a:latin typeface="Twentieth Century"/>
                <a:ea typeface="Twentieth Century"/>
                <a:cs typeface="Twentieth Century"/>
                <a:sym typeface="Twentieth Century"/>
              </a:rPr>
              <a:t> </a:t>
            </a:r>
            <a:endParaRPr b="1" i="0" sz="1800" u="none" cap="none" strike="noStrike">
              <a:solidFill>
                <a:srgbClr val="000000"/>
              </a:solidFill>
              <a:latin typeface="Twentieth Century"/>
              <a:ea typeface="Twentieth Century"/>
              <a:cs typeface="Twentieth Century"/>
              <a:sym typeface="Twentieth Century"/>
            </a:endParaRPr>
          </a:p>
        </p:txBody>
      </p:sp>
      <p:sp>
        <p:nvSpPr>
          <p:cNvPr id="356" name="Google Shape;356;p25"/>
          <p:cNvSpPr txBox="1"/>
          <p:nvPr/>
        </p:nvSpPr>
        <p:spPr>
          <a:xfrm>
            <a:off x="210207" y="6169572"/>
            <a:ext cx="10058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wentieth Century"/>
                <a:ea typeface="Twentieth Century"/>
                <a:cs typeface="Twentieth Century"/>
                <a:sym typeface="Twentieth Century"/>
              </a:rPr>
              <a:t>Tonnes CO₂ per person:</a:t>
            </a:r>
            <a:r>
              <a:rPr b="0" i="0" lang="en-US" sz="1400" u="none" cap="none" strike="noStrike">
                <a:solidFill>
                  <a:srgbClr val="000000"/>
                </a:solidFill>
                <a:latin typeface="Twentieth Century"/>
                <a:ea typeface="Twentieth Century"/>
                <a:cs typeface="Twentieth Century"/>
                <a:sym typeface="Twentieth Century"/>
              </a:rPr>
              <a:t> </a:t>
            </a:r>
            <a:r>
              <a:rPr b="0" i="0" lang="en-US" sz="1400" u="none" cap="none" strike="noStrike">
                <a:solidFill>
                  <a:schemeClr val="dk1"/>
                </a:solidFill>
                <a:latin typeface="Twentieth Century"/>
                <a:ea typeface="Twentieth Century"/>
                <a:cs typeface="Twentieth Century"/>
                <a:sym typeface="Twentieth Century"/>
              </a:rPr>
              <a:t>https://ourworldindata.org/grapher/co-emissions-per-capita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6"/>
          <p:cNvSpPr/>
          <p:nvPr/>
        </p:nvSpPr>
        <p:spPr>
          <a:xfrm>
            <a:off x="295910"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PORTUGAL</a:t>
            </a:r>
            <a:br>
              <a:rPr b="1" i="0" lang="en-US" sz="5000" u="none" cap="none" strike="noStrike">
                <a:solidFill>
                  <a:srgbClr val="000000"/>
                </a:solidFill>
                <a:latin typeface="Twentieth Century"/>
                <a:ea typeface="Twentieth Century"/>
                <a:cs typeface="Twentieth Century"/>
                <a:sym typeface="Twentieth Century"/>
              </a:rPr>
            </a:br>
            <a:r>
              <a:rPr b="1" i="0" lang="en-US" sz="5000" u="none" cap="none" strike="noStrike">
                <a:solidFill>
                  <a:srgbClr val="000000"/>
                </a:solidFill>
                <a:latin typeface="Twentieth Century"/>
                <a:ea typeface="Twentieth Century"/>
                <a:cs typeface="Twentieth Century"/>
                <a:sym typeface="Twentieth Century"/>
              </a:rPr>
              <a:t>3617</a:t>
            </a:r>
            <a:r>
              <a:rPr b="0" i="0" lang="en-US" sz="1800" u="none" cap="none" strike="noStrike">
                <a:solidFill>
                  <a:schemeClr val="dk1"/>
                </a:solidFill>
                <a:latin typeface="Twentieth Century"/>
                <a:ea typeface="Twentieth Century"/>
                <a:cs typeface="Twentieth Century"/>
                <a:sym typeface="Twentieth Century"/>
              </a:rPr>
              <a:t>Mton CO</a:t>
            </a:r>
            <a:r>
              <a:rPr b="0" baseline="-25000" i="0" lang="en-US" sz="1800" u="none" cap="none" strike="noStrike">
                <a:solidFill>
                  <a:schemeClr val="dk1"/>
                </a:solidFill>
                <a:latin typeface="Twentieth Century"/>
                <a:ea typeface="Twentieth Century"/>
                <a:cs typeface="Twentieth Century"/>
                <a:sym typeface="Twentieth Century"/>
              </a:rPr>
              <a:t>2</a:t>
            </a:r>
            <a:endParaRPr b="1" i="0" sz="1800" u="none" cap="none" strike="noStrike">
              <a:solidFill>
                <a:srgbClr val="000000"/>
              </a:solidFill>
              <a:latin typeface="Twentieth Century"/>
              <a:ea typeface="Twentieth Century"/>
              <a:cs typeface="Twentieth Century"/>
              <a:sym typeface="Twentieth Century"/>
            </a:endParaRPr>
          </a:p>
        </p:txBody>
      </p:sp>
      <p:sp>
        <p:nvSpPr>
          <p:cNvPr id="363" name="Google Shape;363;p26"/>
          <p:cNvSpPr/>
          <p:nvPr/>
        </p:nvSpPr>
        <p:spPr>
          <a:xfrm>
            <a:off x="4137441"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Twentieth Century"/>
              <a:buNone/>
            </a:pPr>
            <a:r>
              <a:rPr b="1" i="0" lang="en-US" sz="5000" u="none" cap="none" strike="noStrike">
                <a:solidFill>
                  <a:srgbClr val="000000"/>
                </a:solidFill>
                <a:latin typeface="Twentieth Century"/>
                <a:ea typeface="Twentieth Century"/>
                <a:cs typeface="Twentieth Century"/>
                <a:sym typeface="Twentieth Century"/>
              </a:rPr>
              <a:t>INDIA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2,955</a:t>
            </a:r>
            <a:r>
              <a:rPr b="0" i="0" lang="en-US" sz="1800" u="none" cap="none" strike="noStrike">
                <a:solidFill>
                  <a:schemeClr val="dk1"/>
                </a:solidFill>
                <a:latin typeface="Twentieth Century"/>
                <a:ea typeface="Twentieth Century"/>
                <a:cs typeface="Twentieth Century"/>
                <a:sym typeface="Twentieth Century"/>
              </a:rPr>
              <a:t>Mton CO</a:t>
            </a:r>
            <a:r>
              <a:rPr b="0" baseline="-25000" i="0" lang="en-US" sz="1800" u="none" cap="none" strike="noStrike">
                <a:solidFill>
                  <a:schemeClr val="dk1"/>
                </a:solidFill>
                <a:latin typeface="Twentieth Century"/>
                <a:ea typeface="Twentieth Century"/>
                <a:cs typeface="Twentieth Century"/>
                <a:sym typeface="Twentieth Century"/>
              </a:rPr>
              <a:t>2</a:t>
            </a:r>
            <a:r>
              <a:rPr b="1" i="0" lang="en-US" sz="50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64" name="Google Shape;364;p26"/>
          <p:cNvSpPr/>
          <p:nvPr/>
        </p:nvSpPr>
        <p:spPr>
          <a:xfrm>
            <a:off x="7978972" y="325121"/>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1" i="0" lang="en-US" sz="18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RUSSIA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2,069</a:t>
            </a:r>
            <a:r>
              <a:rPr b="0" i="0" lang="en-US" sz="1800" u="none" cap="none" strike="noStrike">
                <a:solidFill>
                  <a:schemeClr val="dk1"/>
                </a:solidFill>
                <a:latin typeface="Twentieth Century"/>
                <a:ea typeface="Twentieth Century"/>
                <a:cs typeface="Twentieth Century"/>
                <a:sym typeface="Twentieth Century"/>
              </a:rPr>
              <a:t>Mton CO</a:t>
            </a:r>
            <a:r>
              <a:rPr b="1" i="0" lang="en-US" sz="18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65" name="Google Shape;365;p26"/>
          <p:cNvSpPr/>
          <p:nvPr/>
        </p:nvSpPr>
        <p:spPr>
          <a:xfrm>
            <a:off x="295909"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Twentieth Century"/>
              <a:buNone/>
            </a:pPr>
            <a:r>
              <a:rPr b="1" i="0" lang="en-US" sz="5000" u="none" cap="none" strike="noStrike">
                <a:solidFill>
                  <a:srgbClr val="000000"/>
                </a:solidFill>
                <a:latin typeface="Twentieth Century"/>
                <a:ea typeface="Twentieth Century"/>
                <a:cs typeface="Twentieth Century"/>
                <a:sym typeface="Twentieth Century"/>
              </a:rPr>
              <a:t>CHINA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13,259</a:t>
            </a:r>
            <a:r>
              <a:rPr b="0" i="0" lang="en-US" sz="1800" u="none" cap="none" strike="noStrike">
                <a:solidFill>
                  <a:srgbClr val="000000"/>
                </a:solidFill>
                <a:latin typeface="Twentieth Century"/>
                <a:ea typeface="Twentieth Century"/>
                <a:cs typeface="Twentieth Century"/>
                <a:sym typeface="Twentieth Century"/>
              </a:rPr>
              <a:t> </a:t>
            </a:r>
            <a:r>
              <a:rPr b="0" i="0" lang="en-US" sz="1800" u="none" cap="none" strike="noStrike">
                <a:solidFill>
                  <a:schemeClr val="dk1"/>
                </a:solidFill>
                <a:latin typeface="Twentieth Century"/>
                <a:ea typeface="Twentieth Century"/>
                <a:cs typeface="Twentieth Century"/>
                <a:sym typeface="Twentieth Century"/>
              </a:rPr>
              <a:t>Mton CO</a:t>
            </a:r>
            <a:r>
              <a:rPr b="0" baseline="-25000" i="0" lang="en-US" sz="1800" u="none" cap="none" strike="noStrike">
                <a:solidFill>
                  <a:schemeClr val="dk1"/>
                </a:solidFill>
                <a:latin typeface="Twentieth Century"/>
                <a:ea typeface="Twentieth Century"/>
                <a:cs typeface="Twentieth Century"/>
                <a:sym typeface="Twentieth Century"/>
              </a:rPr>
              <a:t>2</a:t>
            </a:r>
            <a:r>
              <a:rPr b="1" i="0" lang="en-US" sz="1800" u="none" cap="none" strike="noStrike">
                <a:solidFill>
                  <a:srgbClr val="000000"/>
                </a:solidFill>
                <a:latin typeface="Twentieth Century"/>
                <a:ea typeface="Twentieth Century"/>
                <a:cs typeface="Twentieth Century"/>
                <a:sym typeface="Twentieth Century"/>
              </a:rPr>
              <a:t> </a:t>
            </a:r>
            <a:endParaRPr b="0" i="0" sz="1800" u="none" cap="none" strike="noStrike">
              <a:solidFill>
                <a:srgbClr val="000000"/>
              </a:solidFill>
              <a:latin typeface="Twentieth Century"/>
              <a:ea typeface="Twentieth Century"/>
              <a:cs typeface="Twentieth Century"/>
              <a:sym typeface="Twentieth Century"/>
            </a:endParaRPr>
          </a:p>
        </p:txBody>
      </p:sp>
      <p:sp>
        <p:nvSpPr>
          <p:cNvPr id="366" name="Google Shape;366;p26"/>
          <p:cNvSpPr/>
          <p:nvPr/>
        </p:nvSpPr>
        <p:spPr>
          <a:xfrm>
            <a:off x="4137441"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USA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4,682 </a:t>
            </a:r>
            <a:r>
              <a:rPr b="0" i="0" lang="en-US" sz="1800" u="none" cap="none" strike="noStrike">
                <a:solidFill>
                  <a:schemeClr val="dk1"/>
                </a:solidFill>
                <a:latin typeface="Twentieth Century"/>
                <a:ea typeface="Twentieth Century"/>
                <a:cs typeface="Twentieth Century"/>
                <a:sym typeface="Twentieth Century"/>
              </a:rPr>
              <a:t>Mton CO</a:t>
            </a:r>
            <a:r>
              <a:rPr b="0" baseline="-25000" i="0" lang="en-US" sz="1800" u="none" cap="none" strike="noStrike">
                <a:solidFill>
                  <a:schemeClr val="dk1"/>
                </a:solidFill>
                <a:latin typeface="Twentieth Century"/>
                <a:ea typeface="Twentieth Century"/>
                <a:cs typeface="Twentieth Century"/>
                <a:sym typeface="Twentieth Century"/>
              </a:rPr>
              <a:t>2</a:t>
            </a:r>
            <a:r>
              <a:rPr b="1" i="0" lang="en-US" sz="1800" u="none" cap="none" strike="noStrike">
                <a:solidFill>
                  <a:srgbClr val="000000"/>
                </a:solidFill>
                <a:latin typeface="Twentieth Century"/>
                <a:ea typeface="Twentieth Century"/>
                <a:cs typeface="Twentieth Century"/>
                <a:sym typeface="Twentieth Century"/>
              </a:rPr>
              <a:t> </a:t>
            </a:r>
            <a:endParaRPr b="0" i="0" sz="1400" u="none" cap="none" strike="noStrike">
              <a:solidFill>
                <a:srgbClr val="000000"/>
              </a:solidFill>
              <a:latin typeface="Arial"/>
              <a:ea typeface="Arial"/>
              <a:cs typeface="Arial"/>
              <a:sym typeface="Arial"/>
            </a:endParaRPr>
          </a:p>
        </p:txBody>
      </p:sp>
      <p:sp>
        <p:nvSpPr>
          <p:cNvPr id="367" name="Google Shape;367;p26"/>
          <p:cNvSpPr/>
          <p:nvPr/>
        </p:nvSpPr>
        <p:spPr>
          <a:xfrm>
            <a:off x="7978972" y="3609603"/>
            <a:ext cx="3582407" cy="274390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Twentieth Century"/>
              <a:buNone/>
            </a:pPr>
            <a:r>
              <a:rPr b="1" i="0" lang="en-US" sz="5400" u="none" cap="none" strike="noStrike">
                <a:solidFill>
                  <a:srgbClr val="000000"/>
                </a:solidFill>
                <a:latin typeface="Twentieth Century"/>
                <a:ea typeface="Twentieth Century"/>
                <a:cs typeface="Twentieth Century"/>
                <a:sym typeface="Twentieth Century"/>
              </a:rPr>
              <a:t> </a:t>
            </a:r>
            <a:r>
              <a:rPr b="1" i="0" lang="en-US" sz="5000" u="none" cap="none" strike="noStrike">
                <a:solidFill>
                  <a:srgbClr val="000000"/>
                </a:solidFill>
                <a:latin typeface="Twentieth Century"/>
                <a:ea typeface="Twentieth Century"/>
                <a:cs typeface="Twentieth Century"/>
                <a:sym typeface="Twentieth Century"/>
              </a:rPr>
              <a:t>IRELAND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Twentieth Century"/>
                <a:ea typeface="Twentieth Century"/>
                <a:cs typeface="Twentieth Century"/>
                <a:sym typeface="Twentieth Century"/>
              </a:rPr>
              <a:t> 3,248 </a:t>
            </a:r>
            <a:r>
              <a:rPr b="0" i="0" lang="en-US" sz="1800" u="none" cap="none" strike="noStrike">
                <a:solidFill>
                  <a:schemeClr val="dk1"/>
                </a:solidFill>
                <a:latin typeface="Twentieth Century"/>
                <a:ea typeface="Twentieth Century"/>
                <a:cs typeface="Twentieth Century"/>
                <a:sym typeface="Twentieth Century"/>
              </a:rPr>
              <a:t>Mton CO</a:t>
            </a:r>
            <a:r>
              <a:rPr b="0" baseline="-25000" i="0" lang="en-US" sz="1800" u="none" cap="none" strike="noStrike">
                <a:solidFill>
                  <a:schemeClr val="dk1"/>
                </a:solidFill>
                <a:latin typeface="Twentieth Century"/>
                <a:ea typeface="Twentieth Century"/>
                <a:cs typeface="Twentieth Century"/>
                <a:sym typeface="Twentieth Century"/>
              </a:rPr>
              <a:t>2</a:t>
            </a:r>
            <a:r>
              <a:rPr b="1" i="0" lang="en-US" sz="5000" u="none" cap="none" strike="noStrike">
                <a:solidFill>
                  <a:srgbClr val="000000"/>
                </a:solidFill>
                <a:latin typeface="Twentieth Century"/>
                <a:ea typeface="Twentieth Century"/>
                <a:cs typeface="Twentieth Century"/>
                <a:sym typeface="Twentieth Century"/>
              </a:rPr>
              <a:t> </a:t>
            </a:r>
            <a:endParaRPr b="1" i="0" sz="1800" u="none" cap="none" strike="noStrike">
              <a:solidFill>
                <a:srgbClr val="000000"/>
              </a:solidFill>
              <a:latin typeface="Twentieth Century"/>
              <a:ea typeface="Twentieth Century"/>
              <a:cs typeface="Twentieth Century"/>
              <a:sym typeface="Twentieth Century"/>
            </a:endParaRPr>
          </a:p>
        </p:txBody>
      </p:sp>
      <p:sp>
        <p:nvSpPr>
          <p:cNvPr id="368" name="Google Shape;368;p26"/>
          <p:cNvSpPr txBox="1"/>
          <p:nvPr/>
        </p:nvSpPr>
        <p:spPr>
          <a:xfrm>
            <a:off x="295909" y="6353503"/>
            <a:ext cx="10058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wentieth Century"/>
                <a:ea typeface="Twentieth Century"/>
                <a:cs typeface="Twentieth Century"/>
                <a:sym typeface="Twentieth Century"/>
              </a:rPr>
              <a:t>Mton CO</a:t>
            </a:r>
            <a:r>
              <a:rPr b="0" baseline="-25000" i="0" lang="en-US" sz="1400" u="none" cap="none" strike="noStrike">
                <a:solidFill>
                  <a:schemeClr val="dk1"/>
                </a:solidFill>
                <a:latin typeface="Twentieth Century"/>
                <a:ea typeface="Twentieth Century"/>
                <a:cs typeface="Twentieth Century"/>
                <a:sym typeface="Twentieth Century"/>
              </a:rPr>
              <a:t>2</a:t>
            </a:r>
            <a:r>
              <a:rPr b="1" i="0" lang="en-US" sz="1400" u="none" cap="none" strike="noStrike">
                <a:solidFill>
                  <a:srgbClr val="000000"/>
                </a:solidFill>
                <a:latin typeface="Twentieth Century"/>
                <a:ea typeface="Twentieth Century"/>
                <a:cs typeface="Twentieth Century"/>
                <a:sym typeface="Twentieth Century"/>
              </a:rPr>
              <a:t> per country</a:t>
            </a:r>
            <a:r>
              <a:rPr b="0" i="0" lang="en-US" sz="1400" u="none" cap="none" strike="noStrike">
                <a:solidFill>
                  <a:schemeClr val="dk1"/>
                </a:solidFill>
                <a:latin typeface="Twentieth Century"/>
                <a:ea typeface="Twentieth Century"/>
                <a:cs typeface="Twentieth Century"/>
                <a:sym typeface="Twentieth Century"/>
              </a:rPr>
              <a:t>:</a:t>
            </a:r>
            <a:r>
              <a:rPr b="0" i="0" lang="en-US" sz="1400" u="none" cap="none" strike="noStrike">
                <a:solidFill>
                  <a:srgbClr val="000000"/>
                </a:solidFill>
                <a:latin typeface="Twentieth Century"/>
                <a:ea typeface="Twentieth Century"/>
                <a:cs typeface="Twentieth Century"/>
                <a:sym typeface="Twentieth Century"/>
              </a:rPr>
              <a:t> https://edgar.jrc.ec.europa.eu/report_2024?vis=co2tot#data_download</a:t>
            </a:r>
            <a:endParaRPr b="0" i="0" sz="14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QUESTIONS OF CLIMATE JUSTICE:</a:t>
            </a:r>
            <a:br>
              <a:rPr lang="en-US"/>
            </a:br>
            <a:r>
              <a:rPr lang="en-US"/>
              <a:t>HOW DO WE COUNT? </a:t>
            </a:r>
            <a:endParaRPr/>
          </a:p>
        </p:txBody>
      </p:sp>
      <p:pic>
        <p:nvPicPr>
          <p:cNvPr id="374" name="Google Shape;374;p27"/>
          <p:cNvPicPr preferRelativeResize="0"/>
          <p:nvPr>
            <p:ph idx="1" type="body"/>
          </p:nvPr>
        </p:nvPicPr>
        <p:blipFill rotWithShape="1">
          <a:blip r:embed="rId3">
            <a:alphaModFix/>
          </a:blip>
          <a:srcRect b="0" l="0" r="0" t="0"/>
          <a:stretch/>
        </p:blipFill>
        <p:spPr>
          <a:xfrm>
            <a:off x="2076270" y="2084832"/>
            <a:ext cx="8317410" cy="449022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u="sng"/>
              <a:t>WHEN</a:t>
            </a:r>
            <a:r>
              <a:rPr lang="en-US"/>
              <a:t> DO WE START COUNTING?</a:t>
            </a:r>
            <a:endParaRPr/>
          </a:p>
        </p:txBody>
      </p:sp>
      <p:sp>
        <p:nvSpPr>
          <p:cNvPr id="380" name="Google Shape;380;p28"/>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lnSpcReduction="10000"/>
          </a:bodyPr>
          <a:lstStyle/>
          <a:p>
            <a:pPr indent="0" lvl="0" marL="91440" rtl="0" algn="l">
              <a:lnSpc>
                <a:spcPct val="90000"/>
              </a:lnSpc>
              <a:spcBef>
                <a:spcPts val="0"/>
              </a:spcBef>
              <a:spcAft>
                <a:spcPts val="0"/>
              </a:spcAft>
              <a:buSzPts val="2200"/>
              <a:buNone/>
            </a:pPr>
            <a:r>
              <a:t/>
            </a:r>
            <a:endParaRPr/>
          </a:p>
          <a:p>
            <a:pPr indent="0" lvl="0" marL="0" rtl="0" algn="l">
              <a:lnSpc>
                <a:spcPct val="90000"/>
              </a:lnSpc>
              <a:spcBef>
                <a:spcPts val="1400"/>
              </a:spcBef>
              <a:spcAft>
                <a:spcPts val="0"/>
              </a:spcAft>
              <a:buSzPts val="4400"/>
              <a:buNone/>
            </a:pPr>
            <a:r>
              <a:rPr lang="en-US" sz="4400"/>
              <a:t>What percentage of excess global emissions have come from the Global North / Global South since the industrial revolution? </a:t>
            </a:r>
            <a:br>
              <a:rPr lang="en-US" sz="4400"/>
            </a:br>
            <a:br>
              <a:rPr lang="en-US" sz="4400"/>
            </a:br>
            <a:r>
              <a:rPr lang="en-US" sz="4400"/>
              <a:t>…Mark your estimate on the line…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lang="en-US"/>
              <a:t>CLIMATE JUSTICE: </a:t>
            </a:r>
            <a:br>
              <a:rPr lang="en-US"/>
            </a:br>
            <a:r>
              <a:rPr lang="en-US"/>
              <a:t>WHEN DO WE START COUNTING?</a:t>
            </a:r>
            <a:br>
              <a:rPr lang="en-US"/>
            </a:br>
            <a:r>
              <a:rPr lang="en-US" sz="1800"/>
              <a:t>HTTPS://INTHESETIMES.COM/ARTICLE/CLIMATE-CHANGE-WEALTHY-WESTERN-NATIONS-GLOBAL-NORTH-SOUTH-FIRES-WEST</a:t>
            </a:r>
            <a:endParaRPr/>
          </a:p>
        </p:txBody>
      </p:sp>
      <p:sp>
        <p:nvSpPr>
          <p:cNvPr id="387" name="Google Shape;387;p29"/>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lnSpcReduction="10000"/>
          </a:bodyPr>
          <a:lstStyle/>
          <a:p>
            <a:pPr indent="0" lvl="0" marL="91440" rtl="0" algn="l">
              <a:lnSpc>
                <a:spcPct val="90000"/>
              </a:lnSpc>
              <a:spcBef>
                <a:spcPts val="0"/>
              </a:spcBef>
              <a:spcAft>
                <a:spcPts val="0"/>
              </a:spcAft>
              <a:buSzPts val="2200"/>
              <a:buNone/>
            </a:pPr>
            <a:r>
              <a:t/>
            </a:r>
            <a:endParaRPr/>
          </a:p>
          <a:p>
            <a:pPr indent="-91440" lvl="0" marL="91440" rtl="0" algn="ctr">
              <a:lnSpc>
                <a:spcPct val="90000"/>
              </a:lnSpc>
              <a:spcBef>
                <a:spcPts val="1400"/>
              </a:spcBef>
              <a:spcAft>
                <a:spcPts val="0"/>
              </a:spcAft>
              <a:buSzPts val="2200"/>
              <a:buChar char=" "/>
            </a:pPr>
            <a:r>
              <a:rPr lang="en-US"/>
              <a:t>What percentage of excess global emissions have come from the Global North since the Industrial Revolution?</a:t>
            </a:r>
            <a:br>
              <a:rPr lang="en-US"/>
            </a:br>
            <a:endParaRPr/>
          </a:p>
          <a:p>
            <a:pPr indent="0" lvl="0" marL="91440" rtl="0" algn="l">
              <a:lnSpc>
                <a:spcPct val="90000"/>
              </a:lnSpc>
              <a:spcBef>
                <a:spcPts val="1400"/>
              </a:spcBef>
              <a:spcAft>
                <a:spcPts val="0"/>
              </a:spcAft>
              <a:buSzPts val="9200"/>
              <a:buNone/>
            </a:pPr>
            <a:r>
              <a:t/>
            </a:r>
            <a:endParaRPr sz="9200"/>
          </a:p>
          <a:p>
            <a:pPr indent="-91440" lvl="0" marL="91440" rtl="0" algn="ctr">
              <a:lnSpc>
                <a:spcPct val="90000"/>
              </a:lnSpc>
              <a:spcBef>
                <a:spcPts val="1400"/>
              </a:spcBef>
              <a:spcAft>
                <a:spcPts val="0"/>
              </a:spcAft>
              <a:buSzPts val="9200"/>
              <a:buChar char=" "/>
            </a:pPr>
            <a:r>
              <a:rPr lang="en-US" sz="9200"/>
              <a:t>92% </a:t>
            </a:r>
            <a:r>
              <a:rPr lang="en-US" sz="800"/>
              <a:t>8%</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
          <p:cNvSpPr txBox="1"/>
          <p:nvPr>
            <p:ph type="title"/>
          </p:nvPr>
        </p:nvSpPr>
        <p:spPr>
          <a:xfrm>
            <a:off x="396399" y="639525"/>
            <a:ext cx="3663600" cy="1719000"/>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chemeClr val="dk1"/>
              </a:buClr>
              <a:buSzPts val="4000"/>
              <a:buFont typeface="Twentieth Century"/>
              <a:buNone/>
            </a:pPr>
            <a:r>
              <a:rPr b="1" lang="en-US" sz="4000">
                <a:solidFill>
                  <a:schemeClr val="dk1"/>
                </a:solidFill>
              </a:rPr>
              <a:t>INTRODUCTORY </a:t>
            </a:r>
            <a:r>
              <a:rPr b="1" lang="en-US" sz="4000">
                <a:solidFill>
                  <a:schemeClr val="dk1"/>
                </a:solidFill>
                <a:latin typeface="Twentieth Century"/>
                <a:ea typeface="Twentieth Century"/>
                <a:cs typeface="Twentieth Century"/>
                <a:sym typeface="Twentieth Century"/>
              </a:rPr>
              <a:t>ACTIVITY: </a:t>
            </a:r>
            <a:br>
              <a:rPr b="1" lang="en-US" sz="4000">
                <a:solidFill>
                  <a:schemeClr val="dk1"/>
                </a:solidFill>
                <a:latin typeface="Twentieth Century"/>
                <a:ea typeface="Twentieth Century"/>
                <a:cs typeface="Twentieth Century"/>
                <a:sym typeface="Twentieth Century"/>
              </a:rPr>
            </a:br>
            <a:endParaRPr b="1" sz="4000">
              <a:solidFill>
                <a:schemeClr val="dk1"/>
              </a:solidFill>
              <a:latin typeface="Twentieth Century"/>
              <a:ea typeface="Twentieth Century"/>
              <a:cs typeface="Twentieth Century"/>
              <a:sym typeface="Twentieth Century"/>
            </a:endParaRPr>
          </a:p>
        </p:txBody>
      </p:sp>
      <p:sp>
        <p:nvSpPr>
          <p:cNvPr id="189" name="Google Shape;189;p3"/>
          <p:cNvSpPr txBox="1"/>
          <p:nvPr>
            <p:ph idx="1" type="body"/>
          </p:nvPr>
        </p:nvSpPr>
        <p:spPr>
          <a:xfrm>
            <a:off x="630936" y="2807208"/>
            <a:ext cx="3429000" cy="3410712"/>
          </a:xfrm>
          <a:prstGeom prst="rect">
            <a:avLst/>
          </a:prstGeom>
          <a:noFill/>
          <a:ln>
            <a:noFill/>
          </a:ln>
        </p:spPr>
        <p:txBody>
          <a:bodyPr anchorCtr="0" anchor="t" bIns="45700" lIns="91425" spcFirstLastPara="1" rIns="91425" wrap="square" tIns="45700">
            <a:normAutofit/>
          </a:bodyPr>
          <a:lstStyle/>
          <a:p>
            <a:pPr indent="0" lvl="0" marL="91440" rtl="0" algn="l">
              <a:lnSpc>
                <a:spcPct val="90000"/>
              </a:lnSpc>
              <a:spcBef>
                <a:spcPts val="0"/>
              </a:spcBef>
              <a:spcAft>
                <a:spcPts val="0"/>
              </a:spcAft>
              <a:buSzPts val="2200"/>
              <a:buNone/>
            </a:pPr>
            <a:r>
              <a:t/>
            </a:r>
            <a:endParaRPr sz="2200"/>
          </a:p>
          <a:p>
            <a:pPr indent="0" lvl="0" marL="0" rtl="0" algn="l">
              <a:lnSpc>
                <a:spcPct val="90000"/>
              </a:lnSpc>
              <a:spcBef>
                <a:spcPts val="1400"/>
              </a:spcBef>
              <a:spcAft>
                <a:spcPts val="0"/>
              </a:spcAft>
              <a:buSzPts val="2200"/>
              <a:buNone/>
            </a:pPr>
            <a:r>
              <a:t/>
            </a:r>
            <a:endParaRPr b="1" sz="2200"/>
          </a:p>
          <a:p>
            <a:pPr indent="0" lvl="0" marL="0" rtl="0" algn="l">
              <a:lnSpc>
                <a:spcPct val="90000"/>
              </a:lnSpc>
              <a:spcBef>
                <a:spcPts val="1400"/>
              </a:spcBef>
              <a:spcAft>
                <a:spcPts val="0"/>
              </a:spcAft>
              <a:buSzPts val="4000"/>
              <a:buNone/>
            </a:pPr>
            <a:r>
              <a:rPr b="1" lang="en-US" sz="4000"/>
              <a:t>What makes climate change a justice issue? </a:t>
            </a:r>
            <a:endParaRPr/>
          </a:p>
        </p:txBody>
      </p:sp>
      <p:pic>
        <p:nvPicPr>
          <p:cNvPr id="190" name="Google Shape;190;p3"/>
          <p:cNvPicPr preferRelativeResize="0"/>
          <p:nvPr>
            <p:ph idx="2" type="body"/>
          </p:nvPr>
        </p:nvPicPr>
        <p:blipFill rotWithShape="1">
          <a:blip r:embed="rId3">
            <a:alphaModFix/>
          </a:blip>
          <a:srcRect b="0" l="0" r="0" t="0"/>
          <a:stretch/>
        </p:blipFill>
        <p:spPr>
          <a:xfrm>
            <a:off x="5407877" y="640080"/>
            <a:ext cx="5396558" cy="55778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93" name="Google Shape;393;p30"/>
          <p:cNvPicPr preferRelativeResize="0"/>
          <p:nvPr>
            <p:ph idx="1" type="body"/>
          </p:nvPr>
        </p:nvPicPr>
        <p:blipFill rotWithShape="1">
          <a:blip r:embed="rId3">
            <a:alphaModFix/>
          </a:blip>
          <a:srcRect b="0" l="0" r="0" t="0"/>
          <a:stretch/>
        </p:blipFill>
        <p:spPr>
          <a:xfrm>
            <a:off x="0" y="257175"/>
            <a:ext cx="12620894" cy="3562349"/>
          </a:xfrm>
          <a:prstGeom prst="rect">
            <a:avLst/>
          </a:prstGeom>
          <a:noFill/>
          <a:ln>
            <a:noFill/>
          </a:ln>
        </p:spPr>
      </p:pic>
      <p:pic>
        <p:nvPicPr>
          <p:cNvPr id="394" name="Google Shape;394;p30"/>
          <p:cNvPicPr preferRelativeResize="0"/>
          <p:nvPr/>
        </p:nvPicPr>
        <p:blipFill rotWithShape="1">
          <a:blip r:embed="rId4">
            <a:alphaModFix/>
          </a:blip>
          <a:srcRect b="0" l="0" r="0" t="0"/>
          <a:stretch/>
        </p:blipFill>
        <p:spPr>
          <a:xfrm>
            <a:off x="3626778" y="3927474"/>
            <a:ext cx="5142858" cy="289765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TIMELINE OF GLOBAL EMISSIONS</a:t>
            </a:r>
            <a:br>
              <a:rPr lang="en-US"/>
            </a:br>
            <a:r>
              <a:rPr lang="en-US" sz="1800"/>
              <a:t>HTTPS://OURWORLDINDATA.ORG/GRAPHER/CO-EMISSIONS-PER-CAPITA</a:t>
            </a:r>
            <a:endParaRPr/>
          </a:p>
        </p:txBody>
      </p:sp>
      <p:pic>
        <p:nvPicPr>
          <p:cNvPr id="400" name="Google Shape;400;p31"/>
          <p:cNvPicPr preferRelativeResize="0"/>
          <p:nvPr>
            <p:ph idx="1" type="body"/>
          </p:nvPr>
        </p:nvPicPr>
        <p:blipFill rotWithShape="1">
          <a:blip r:embed="rId3">
            <a:alphaModFix/>
          </a:blip>
          <a:srcRect b="0" l="0" r="0" t="0"/>
          <a:stretch/>
        </p:blipFill>
        <p:spPr>
          <a:xfrm>
            <a:off x="1955588" y="2286000"/>
            <a:ext cx="7856961" cy="4022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QUESTIONS OF CLIMATE JUSTICE</a:t>
            </a:r>
            <a:br>
              <a:rPr lang="en-US"/>
            </a:br>
            <a:r>
              <a:rPr lang="en-US"/>
              <a:t>WHERE DO WE COUNT? </a:t>
            </a:r>
            <a:endParaRPr/>
          </a:p>
        </p:txBody>
      </p:sp>
      <p:pic>
        <p:nvPicPr>
          <p:cNvPr id="406" name="Google Shape;406;p32"/>
          <p:cNvPicPr preferRelativeResize="0"/>
          <p:nvPr>
            <p:ph idx="1" type="body"/>
          </p:nvPr>
        </p:nvPicPr>
        <p:blipFill rotWithShape="1">
          <a:blip r:embed="rId3">
            <a:alphaModFix/>
          </a:blip>
          <a:srcRect b="0" l="0" r="0" t="0"/>
          <a:stretch/>
        </p:blipFill>
        <p:spPr>
          <a:xfrm>
            <a:off x="2117080" y="1908142"/>
            <a:ext cx="7433320" cy="506098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u="sng"/>
              <a:t>WHAT</a:t>
            </a:r>
            <a:r>
              <a:rPr lang="en-US"/>
              <a:t> DO WE COUNT</a:t>
            </a:r>
            <a:endParaRPr/>
          </a:p>
        </p:txBody>
      </p:sp>
      <p:sp>
        <p:nvSpPr>
          <p:cNvPr id="412" name="Google Shape;412;p33"/>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91440" lvl="0" marL="91440" rtl="0" algn="l">
              <a:lnSpc>
                <a:spcPct val="90000"/>
              </a:lnSpc>
              <a:spcBef>
                <a:spcPts val="1400"/>
              </a:spcBef>
              <a:spcAft>
                <a:spcPts val="0"/>
              </a:spcAft>
              <a:buSzPts val="4400"/>
              <a:buChar char=" "/>
            </a:pPr>
            <a:r>
              <a:rPr b="1" lang="en-US" sz="4400"/>
              <a:t>What is the biggest single institutional consumer of hydrocarbons in the world?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cxnSp>
        <p:nvCxnSpPr>
          <p:cNvPr id="417" name="Google Shape;417;p34"/>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418" name="Google Shape;418;p34"/>
          <p:cNvSpPr txBox="1"/>
          <p:nvPr>
            <p:ph type="title"/>
          </p:nvPr>
        </p:nvSpPr>
        <p:spPr>
          <a:xfrm>
            <a:off x="1024129" y="585216"/>
            <a:ext cx="443179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WAR AND PEACE - CLIMATE JUSTICE</a:t>
            </a:r>
            <a:endParaRPr/>
          </a:p>
        </p:txBody>
      </p:sp>
      <p:sp>
        <p:nvSpPr>
          <p:cNvPr id="419" name="Google Shape;419;p34"/>
          <p:cNvSpPr txBox="1"/>
          <p:nvPr>
            <p:ph idx="1" type="body"/>
          </p:nvPr>
        </p:nvSpPr>
        <p:spPr>
          <a:xfrm>
            <a:off x="1024128" y="2286000"/>
            <a:ext cx="4429615" cy="393192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1500"/>
              <a:buNone/>
            </a:pPr>
            <a:r>
              <a:t/>
            </a:r>
            <a:endParaRPr b="0" i="0" sz="1500"/>
          </a:p>
          <a:p>
            <a:pPr indent="-95250" lvl="0" marL="91440" rtl="0" algn="l">
              <a:lnSpc>
                <a:spcPct val="90000"/>
              </a:lnSpc>
              <a:spcBef>
                <a:spcPts val="1400"/>
              </a:spcBef>
              <a:spcAft>
                <a:spcPts val="0"/>
              </a:spcAft>
              <a:buSzPts val="1500"/>
              <a:buChar char=" "/>
            </a:pPr>
            <a:r>
              <a:rPr b="0" i="0" lang="en-US" sz="1500"/>
              <a:t>US military is one of the largest polluters in history, consuming more liquid fuels and emitting more climate-changing gases than most medium-sized countries.</a:t>
            </a:r>
            <a:endParaRPr/>
          </a:p>
          <a:p>
            <a:pPr indent="-95250" lvl="0" marL="91440" rtl="0" algn="l">
              <a:lnSpc>
                <a:spcPct val="90000"/>
              </a:lnSpc>
              <a:spcBef>
                <a:spcPts val="1400"/>
              </a:spcBef>
              <a:spcAft>
                <a:spcPts val="0"/>
              </a:spcAft>
              <a:buSzPts val="1500"/>
              <a:buChar char=" "/>
            </a:pPr>
            <a:r>
              <a:rPr b="0" i="0" lang="en-US" sz="1500"/>
              <a:t>If the US military were a country, its fuel usage alone would make it the 47th largest emitter of greenhouse gases in the world, sitting between Peru and Portugal.</a:t>
            </a:r>
            <a:br>
              <a:rPr b="0" i="0" lang="en-US" sz="1500"/>
            </a:br>
            <a:endParaRPr b="0" i="0" sz="1500"/>
          </a:p>
          <a:p>
            <a:pPr indent="-95250" lvl="0" marL="91440" rtl="0" algn="l">
              <a:lnSpc>
                <a:spcPct val="90000"/>
              </a:lnSpc>
              <a:spcBef>
                <a:spcPts val="1400"/>
              </a:spcBef>
              <a:spcAft>
                <a:spcPts val="0"/>
              </a:spcAft>
              <a:buSzPts val="1500"/>
              <a:buChar char=" "/>
            </a:pPr>
            <a:r>
              <a:rPr lang="en-US" sz="1500"/>
              <a:t>Discussion points: </a:t>
            </a:r>
            <a:br>
              <a:rPr lang="en-US" sz="1500"/>
            </a:br>
            <a:br>
              <a:rPr b="0" i="0" lang="en-US" sz="1500"/>
            </a:br>
            <a:r>
              <a:rPr lang="en-US" sz="1500"/>
              <a:t>- Environmental impacts of war</a:t>
            </a:r>
            <a:endParaRPr/>
          </a:p>
          <a:p>
            <a:pPr indent="-95250" lvl="0" marL="91440" rtl="0" algn="l">
              <a:lnSpc>
                <a:spcPct val="90000"/>
              </a:lnSpc>
              <a:spcBef>
                <a:spcPts val="1400"/>
              </a:spcBef>
              <a:spcAft>
                <a:spcPts val="0"/>
              </a:spcAft>
              <a:buSzPts val="1500"/>
              <a:buChar char=" "/>
            </a:pPr>
            <a:r>
              <a:rPr b="0" i="0" lang="en-US" sz="1500"/>
              <a:t>- Military role in ‘securing’ gas and oil resource</a:t>
            </a:r>
            <a:br>
              <a:rPr b="0" i="0" lang="en-US" sz="1500"/>
            </a:br>
            <a:br>
              <a:rPr b="0" i="0" lang="en-US" sz="1500"/>
            </a:br>
            <a:br>
              <a:rPr b="0" i="0" lang="en-US" sz="1200"/>
            </a:br>
            <a:r>
              <a:rPr b="0" i="0" lang="en-US" sz="1200"/>
              <a:t>https://rgs-ibg.onlinelibrary.wiley.com/doi/10.1111/tran.12319</a:t>
            </a:r>
            <a:endParaRPr sz="1200"/>
          </a:p>
          <a:p>
            <a:pPr indent="0" lvl="0" marL="91440" rtl="0" algn="l">
              <a:lnSpc>
                <a:spcPct val="90000"/>
              </a:lnSpc>
              <a:spcBef>
                <a:spcPts val="1400"/>
              </a:spcBef>
              <a:spcAft>
                <a:spcPts val="0"/>
              </a:spcAft>
              <a:buSzPts val="1500"/>
              <a:buNone/>
            </a:pPr>
            <a:r>
              <a:t/>
            </a:r>
            <a:endParaRPr sz="1500"/>
          </a:p>
        </p:txBody>
      </p:sp>
      <p:pic>
        <p:nvPicPr>
          <p:cNvPr id="420" name="Google Shape;420;p34"/>
          <p:cNvPicPr preferRelativeResize="0"/>
          <p:nvPr>
            <p:ph idx="2" type="body"/>
          </p:nvPr>
        </p:nvPicPr>
        <p:blipFill rotWithShape="1">
          <a:blip r:embed="rId3">
            <a:alphaModFix/>
          </a:blip>
          <a:srcRect b="0" l="0" r="0" t="0"/>
          <a:stretch/>
        </p:blipFill>
        <p:spPr>
          <a:xfrm>
            <a:off x="6172201" y="1601372"/>
            <a:ext cx="5455921" cy="46165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426" name="Google Shape;426;p35"/>
          <p:cNvSpPr/>
          <p:nvPr/>
        </p:nvSpPr>
        <p:spPr>
          <a:xfrm>
            <a:off x="0" y="0"/>
            <a:ext cx="465429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427" name="Google Shape;427;p35"/>
          <p:cNvSpPr txBox="1"/>
          <p:nvPr>
            <p:ph type="title"/>
          </p:nvPr>
        </p:nvSpPr>
        <p:spPr>
          <a:xfrm>
            <a:off x="964788" y="804333"/>
            <a:ext cx="3391900" cy="5249334"/>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FFFFFF"/>
              </a:buClr>
              <a:buSzPts val="5000"/>
              <a:buFont typeface="Twentieth Century"/>
              <a:buNone/>
            </a:pPr>
            <a:r>
              <a:rPr lang="en-US" sz="4600">
                <a:solidFill>
                  <a:srgbClr val="FFFFFF"/>
                </a:solidFill>
              </a:rPr>
              <a:t>NARRATIVES OF BLAME AND CHANGE </a:t>
            </a:r>
            <a:br>
              <a:rPr lang="en-US" sz="4600">
                <a:solidFill>
                  <a:srgbClr val="FFFFFF"/>
                </a:solidFill>
              </a:rPr>
            </a:br>
            <a:br>
              <a:rPr lang="en-US" sz="4600">
                <a:solidFill>
                  <a:srgbClr val="FFFFFF"/>
                </a:solidFill>
              </a:rPr>
            </a:br>
            <a:r>
              <a:rPr lang="en-US" sz="4600">
                <a:solidFill>
                  <a:srgbClr val="FFFFFF"/>
                </a:solidFill>
              </a:rPr>
              <a:t>DISCUSSION</a:t>
            </a:r>
            <a:r>
              <a:rPr lang="en-US">
                <a:solidFill>
                  <a:srgbClr val="FFFFFF"/>
                </a:solidFill>
              </a:rPr>
              <a:t> </a:t>
            </a:r>
            <a:endParaRPr/>
          </a:p>
        </p:txBody>
      </p:sp>
      <p:sp>
        <p:nvSpPr>
          <p:cNvPr id="428" name="Google Shape;428;p35"/>
          <p:cNvSpPr txBox="1"/>
          <p:nvPr>
            <p:ph idx="1" type="body"/>
          </p:nvPr>
        </p:nvSpPr>
        <p:spPr>
          <a:xfrm>
            <a:off x="4951048" y="804333"/>
            <a:ext cx="6306003" cy="5249334"/>
          </a:xfrm>
          <a:prstGeom prst="rect">
            <a:avLst/>
          </a:prstGeom>
          <a:noFill/>
          <a:ln>
            <a:noFill/>
          </a:ln>
        </p:spPr>
        <p:txBody>
          <a:bodyPr anchorCtr="0" anchor="ctr"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b="1" lang="en-US"/>
              <a:t>Opening question for small groups: </a:t>
            </a:r>
            <a:endParaRPr/>
          </a:p>
          <a:p>
            <a:pPr indent="-91440" lvl="0" marL="91440" rtl="0" algn="l">
              <a:lnSpc>
                <a:spcPct val="90000"/>
              </a:lnSpc>
              <a:spcBef>
                <a:spcPts val="1400"/>
              </a:spcBef>
              <a:spcAft>
                <a:spcPts val="0"/>
              </a:spcAft>
              <a:buSzPts val="2200"/>
              <a:buChar char=" "/>
            </a:pPr>
            <a:r>
              <a:rPr lang="en-US"/>
              <a:t>1. How do you define nature? </a:t>
            </a:r>
            <a:endParaRPr/>
          </a:p>
          <a:p>
            <a:pPr indent="-91440" lvl="0" marL="91440" rtl="0" algn="l">
              <a:lnSpc>
                <a:spcPct val="90000"/>
              </a:lnSpc>
              <a:spcBef>
                <a:spcPts val="1400"/>
              </a:spcBef>
              <a:spcAft>
                <a:spcPts val="0"/>
              </a:spcAft>
              <a:buSzPts val="2200"/>
              <a:buChar char=" "/>
            </a:pPr>
            <a:r>
              <a:rPr lang="en-US"/>
              <a:t>2. Are human being part of nature? According to common understanding of ‘nature’? What’s your opinion?</a:t>
            </a:r>
            <a:endParaRPr/>
          </a:p>
          <a:p>
            <a:pPr indent="-91440" lvl="0" marL="91440" rtl="0" algn="l">
              <a:lnSpc>
                <a:spcPct val="90000"/>
              </a:lnSpc>
              <a:spcBef>
                <a:spcPts val="1400"/>
              </a:spcBef>
              <a:spcAft>
                <a:spcPts val="0"/>
              </a:spcAft>
              <a:buSzPts val="2200"/>
              <a:buChar char=" "/>
            </a:pPr>
            <a:r>
              <a:rPr lang="en-US"/>
              <a:t>3. If not, what are we? </a:t>
            </a:r>
            <a:br>
              <a:rPr lang="en-US"/>
            </a:br>
            <a:br>
              <a:rPr lang="en-US"/>
            </a:br>
            <a:r>
              <a:rPr lang="en-US"/>
              <a:t>Where does the idea of human beings as inherently greedy come from?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NARRATIVES OF CLIMATE CHANGE </a:t>
            </a:r>
            <a:endParaRPr/>
          </a:p>
        </p:txBody>
      </p:sp>
      <p:sp>
        <p:nvSpPr>
          <p:cNvPr id="434" name="Google Shape;434;p36"/>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pic>
        <p:nvPicPr>
          <p:cNvPr id="435" name="Google Shape;435;p36"/>
          <p:cNvPicPr preferRelativeResize="0"/>
          <p:nvPr/>
        </p:nvPicPr>
        <p:blipFill rotWithShape="1">
          <a:blip r:embed="rId3">
            <a:alphaModFix/>
          </a:blip>
          <a:srcRect b="0" l="0" r="0" t="0"/>
          <a:stretch/>
        </p:blipFill>
        <p:spPr>
          <a:xfrm>
            <a:off x="761194" y="2722880"/>
            <a:ext cx="10406678" cy="29463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7"/>
          <p:cNvSpPr txBox="1"/>
          <p:nvPr>
            <p:ph type="title"/>
          </p:nvPr>
        </p:nvSpPr>
        <p:spPr>
          <a:xfrm>
            <a:off x="3208035" y="-1557909"/>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t/>
            </a:r>
            <a:endParaRPr/>
          </a:p>
        </p:txBody>
      </p:sp>
      <p:pic>
        <p:nvPicPr>
          <p:cNvPr descr="Carbon Footprint Calculator" id="441" name="Google Shape;441;p37"/>
          <p:cNvPicPr preferRelativeResize="0"/>
          <p:nvPr>
            <p:ph idx="1" type="body"/>
          </p:nvPr>
        </p:nvPicPr>
        <p:blipFill rotWithShape="1">
          <a:blip r:embed="rId3">
            <a:alphaModFix/>
          </a:blip>
          <a:srcRect b="0" l="0" r="0" t="0"/>
          <a:stretch/>
        </p:blipFill>
        <p:spPr>
          <a:xfrm>
            <a:off x="160242" y="3907740"/>
            <a:ext cx="4514850" cy="2819400"/>
          </a:xfrm>
          <a:prstGeom prst="rect">
            <a:avLst/>
          </a:prstGeom>
          <a:noFill/>
          <a:ln>
            <a:noFill/>
          </a:ln>
        </p:spPr>
      </p:pic>
      <p:pic>
        <p:nvPicPr>
          <p:cNvPr descr="City of Playford - Calculate Your Carbon Footprint" id="442" name="Google Shape;442;p37"/>
          <p:cNvPicPr preferRelativeResize="0"/>
          <p:nvPr>
            <p:ph idx="2" type="body"/>
          </p:nvPr>
        </p:nvPicPr>
        <p:blipFill rotWithShape="1">
          <a:blip r:embed="rId4">
            <a:alphaModFix/>
          </a:blip>
          <a:srcRect b="0" l="0" r="0" t="0"/>
          <a:stretch/>
        </p:blipFill>
        <p:spPr>
          <a:xfrm>
            <a:off x="8319192" y="93792"/>
            <a:ext cx="2569773" cy="4022725"/>
          </a:xfrm>
          <a:prstGeom prst="rect">
            <a:avLst/>
          </a:prstGeom>
          <a:noFill/>
          <a:ln>
            <a:noFill/>
          </a:ln>
        </p:spPr>
      </p:pic>
      <p:pic>
        <p:nvPicPr>
          <p:cNvPr descr="A Guide to Carbon Calculation and Offsetting - EcoMatcher" id="443" name="Google Shape;443;p37"/>
          <p:cNvPicPr preferRelativeResize="0"/>
          <p:nvPr/>
        </p:nvPicPr>
        <p:blipFill rotWithShape="1">
          <a:blip r:embed="rId5">
            <a:alphaModFix/>
          </a:blip>
          <a:srcRect b="0" l="0" r="0" t="0"/>
          <a:stretch/>
        </p:blipFill>
        <p:spPr>
          <a:xfrm>
            <a:off x="160242" y="139730"/>
            <a:ext cx="4514850" cy="2581275"/>
          </a:xfrm>
          <a:prstGeom prst="rect">
            <a:avLst/>
          </a:prstGeom>
          <a:noFill/>
          <a:ln>
            <a:noFill/>
          </a:ln>
        </p:spPr>
      </p:pic>
      <p:pic>
        <p:nvPicPr>
          <p:cNvPr descr="Carbon Footprint, cos'è e come misurarla" id="444" name="Google Shape;444;p37"/>
          <p:cNvPicPr preferRelativeResize="0"/>
          <p:nvPr/>
        </p:nvPicPr>
        <p:blipFill rotWithShape="1">
          <a:blip r:embed="rId6">
            <a:alphaModFix/>
          </a:blip>
          <a:srcRect b="0" l="0" r="0" t="0"/>
          <a:stretch/>
        </p:blipFill>
        <p:spPr>
          <a:xfrm rot="236430">
            <a:off x="4771833" y="194732"/>
            <a:ext cx="3483300" cy="1984158"/>
          </a:xfrm>
          <a:prstGeom prst="rect">
            <a:avLst/>
          </a:prstGeom>
          <a:noFill/>
          <a:ln>
            <a:noFill/>
          </a:ln>
        </p:spPr>
      </p:pic>
      <p:pic>
        <p:nvPicPr>
          <p:cNvPr descr="carbon footprint calculator thredup fashion-2 - NOLISOLI" id="445" name="Google Shape;445;p37"/>
          <p:cNvPicPr preferRelativeResize="0"/>
          <p:nvPr/>
        </p:nvPicPr>
        <p:blipFill rotWithShape="1">
          <a:blip r:embed="rId7">
            <a:alphaModFix/>
          </a:blip>
          <a:srcRect b="0" l="0" r="0" t="0"/>
          <a:stretch/>
        </p:blipFill>
        <p:spPr>
          <a:xfrm>
            <a:off x="4868384" y="4384645"/>
            <a:ext cx="4514850" cy="2333625"/>
          </a:xfrm>
          <a:prstGeom prst="rect">
            <a:avLst/>
          </a:prstGeom>
          <a:noFill/>
          <a:ln>
            <a:noFill/>
          </a:ln>
        </p:spPr>
      </p:pic>
      <p:pic>
        <p:nvPicPr>
          <p:cNvPr descr="Carbon footprint pollution, environmental effect of greenhouse gas ..." id="446" name="Google Shape;446;p37"/>
          <p:cNvPicPr preferRelativeResize="0"/>
          <p:nvPr/>
        </p:nvPicPr>
        <p:blipFill rotWithShape="1">
          <a:blip r:embed="rId8">
            <a:alphaModFix/>
          </a:blip>
          <a:srcRect b="0" l="0" r="0" t="0"/>
          <a:stretch/>
        </p:blipFill>
        <p:spPr>
          <a:xfrm>
            <a:off x="9604078" y="4846960"/>
            <a:ext cx="1917248" cy="1917248"/>
          </a:xfrm>
          <a:prstGeom prst="rect">
            <a:avLst/>
          </a:prstGeom>
          <a:noFill/>
          <a:ln>
            <a:noFill/>
          </a:ln>
        </p:spPr>
      </p:pic>
      <p:pic>
        <p:nvPicPr>
          <p:cNvPr descr="WKU Office of Sustainability - Carbon Footprint | Western Kentucky ..." id="447" name="Google Shape;447;p37"/>
          <p:cNvPicPr preferRelativeResize="0"/>
          <p:nvPr/>
        </p:nvPicPr>
        <p:blipFill rotWithShape="1">
          <a:blip r:embed="rId9">
            <a:alphaModFix/>
          </a:blip>
          <a:srcRect b="0" l="0" r="0" t="0"/>
          <a:stretch/>
        </p:blipFill>
        <p:spPr>
          <a:xfrm>
            <a:off x="5028532" y="2296232"/>
            <a:ext cx="3138924" cy="1963840"/>
          </a:xfrm>
          <a:prstGeom prst="rect">
            <a:avLst/>
          </a:prstGeom>
          <a:noFill/>
          <a:ln>
            <a:noFill/>
          </a:ln>
        </p:spPr>
      </p:pic>
      <p:pic>
        <p:nvPicPr>
          <p:cNvPr descr="Calculate your carbon footprint and reduce your impact with Tarkett ..." id="448" name="Google Shape;448;p37"/>
          <p:cNvPicPr preferRelativeResize="0"/>
          <p:nvPr/>
        </p:nvPicPr>
        <p:blipFill rotWithShape="1">
          <a:blip r:embed="rId10">
            <a:alphaModFix/>
          </a:blip>
          <a:srcRect b="0" l="0" r="0" t="0"/>
          <a:stretch/>
        </p:blipFill>
        <p:spPr>
          <a:xfrm>
            <a:off x="160242" y="2811427"/>
            <a:ext cx="4514850" cy="933450"/>
          </a:xfrm>
          <a:prstGeom prst="rect">
            <a:avLst/>
          </a:prstGeom>
          <a:noFill/>
          <a:ln>
            <a:noFill/>
          </a:ln>
        </p:spPr>
      </p:pic>
      <p:pic>
        <p:nvPicPr>
          <p:cNvPr id="449" name="Google Shape;449;p37"/>
          <p:cNvPicPr preferRelativeResize="0"/>
          <p:nvPr/>
        </p:nvPicPr>
        <p:blipFill rotWithShape="1">
          <a:blip r:embed="rId11">
            <a:alphaModFix/>
          </a:blip>
          <a:srcRect b="0" l="0" r="0" t="0"/>
          <a:stretch/>
        </p:blipFill>
        <p:spPr>
          <a:xfrm>
            <a:off x="9703992" y="4056023"/>
            <a:ext cx="1817334" cy="90096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3" name="Shape 453"/>
        <p:cNvGrpSpPr/>
        <p:nvPr/>
      </p:nvGrpSpPr>
      <p:grpSpPr>
        <a:xfrm>
          <a:off x="0" y="0"/>
          <a:ext cx="0" cy="0"/>
          <a:chOff x="0" y="0"/>
          <a:chExt cx="0" cy="0"/>
        </a:xfrm>
      </p:grpSpPr>
      <p:cxnSp>
        <p:nvCxnSpPr>
          <p:cNvPr id="454" name="Google Shape;454;p38"/>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455" name="Google Shape;455;p38"/>
          <p:cNvSpPr txBox="1"/>
          <p:nvPr>
            <p:ph type="title"/>
          </p:nvPr>
        </p:nvSpPr>
        <p:spPr>
          <a:xfrm>
            <a:off x="1024128" y="585216"/>
            <a:ext cx="5867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WHO COUNTS AS ‘PEOPLE’?</a:t>
            </a:r>
            <a:endParaRPr/>
          </a:p>
        </p:txBody>
      </p:sp>
      <p:sp>
        <p:nvSpPr>
          <p:cNvPr id="456" name="Google Shape;456;p38"/>
          <p:cNvSpPr/>
          <p:nvPr/>
        </p:nvSpPr>
        <p:spPr>
          <a:xfrm>
            <a:off x="7534656" y="-2"/>
            <a:ext cx="4657344"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457" name="Google Shape;457;p38"/>
          <p:cNvSpPr txBox="1"/>
          <p:nvPr>
            <p:ph idx="2" type="body"/>
          </p:nvPr>
        </p:nvSpPr>
        <p:spPr>
          <a:xfrm>
            <a:off x="8021490" y="585216"/>
            <a:ext cx="3527043" cy="5586984"/>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Student Research</a:t>
            </a:r>
            <a:endParaRPr/>
          </a:p>
          <a:p>
            <a:pPr indent="0" lvl="0" marL="0" rtl="0" algn="l">
              <a:lnSpc>
                <a:spcPct val="90000"/>
              </a:lnSpc>
              <a:spcBef>
                <a:spcPts val="1400"/>
              </a:spcBef>
              <a:spcAft>
                <a:spcPts val="0"/>
              </a:spcAft>
              <a:buSzPts val="2000"/>
              <a:buNone/>
            </a:pPr>
            <a:r>
              <a:rPr b="1" lang="en-US" sz="2000">
                <a:solidFill>
                  <a:srgbClr val="FFFFFF"/>
                </a:solidFill>
              </a:rPr>
              <a:t>Class /Small Group Discusssion:</a:t>
            </a:r>
            <a:br>
              <a:rPr lang="en-US" sz="2000">
                <a:solidFill>
                  <a:srgbClr val="FFFFFF"/>
                </a:solidFill>
              </a:rPr>
            </a:br>
            <a:endParaRPr sz="2000">
              <a:solidFill>
                <a:srgbClr val="FFFFFF"/>
              </a:solidFill>
            </a:endParaRPr>
          </a:p>
          <a:p>
            <a:pPr indent="0" lvl="0" marL="0" rtl="0" algn="l">
              <a:lnSpc>
                <a:spcPct val="90000"/>
              </a:lnSpc>
              <a:spcBef>
                <a:spcPts val="1400"/>
              </a:spcBef>
              <a:spcAft>
                <a:spcPts val="0"/>
              </a:spcAft>
              <a:buSzPts val="2000"/>
              <a:buNone/>
            </a:pPr>
            <a:r>
              <a:rPr lang="en-US" sz="2000">
                <a:solidFill>
                  <a:srgbClr val="FFFFFF"/>
                </a:solidFill>
              </a:rPr>
              <a:t>Discuss the outcomes of this narrative of ‘people’ being to blame for climate change?</a:t>
            </a:r>
            <a:br>
              <a:rPr lang="en-US" sz="2000">
                <a:solidFill>
                  <a:srgbClr val="FFFFFF"/>
                </a:solidFill>
              </a:rPr>
            </a:br>
            <a:br>
              <a:rPr lang="en-US" sz="2000">
                <a:solidFill>
                  <a:srgbClr val="FFFFFF"/>
                </a:solidFill>
              </a:rPr>
            </a:br>
            <a:r>
              <a:rPr lang="en-US" sz="2000">
                <a:solidFill>
                  <a:srgbClr val="FFFFFF"/>
                </a:solidFill>
              </a:rPr>
              <a:t>Are corporations ‘people’? For decades they successfully lobbied to be recognised as ‘persons’ before the law?</a:t>
            </a:r>
            <a:br>
              <a:rPr lang="en-US" sz="2000">
                <a:solidFill>
                  <a:srgbClr val="FFFFFF"/>
                </a:solidFill>
              </a:rPr>
            </a:br>
            <a:br>
              <a:rPr lang="en-US" sz="2000">
                <a:solidFill>
                  <a:srgbClr val="FFFFFF"/>
                </a:solidFill>
              </a:rPr>
            </a:br>
            <a:endParaRPr sz="2000">
              <a:solidFill>
                <a:srgbClr val="FFFFFF"/>
              </a:solidFill>
            </a:endParaRPr>
          </a:p>
        </p:txBody>
      </p:sp>
      <p:pic>
        <p:nvPicPr>
          <p:cNvPr id="458" name="Google Shape;458;p38"/>
          <p:cNvPicPr preferRelativeResize="0"/>
          <p:nvPr>
            <p:ph idx="1" type="body"/>
          </p:nvPr>
        </p:nvPicPr>
        <p:blipFill rotWithShape="1">
          <a:blip r:embed="rId3">
            <a:alphaModFix/>
          </a:blip>
          <a:srcRect b="0" l="0" r="0" t="0"/>
          <a:stretch/>
        </p:blipFill>
        <p:spPr>
          <a:xfrm>
            <a:off x="852254" y="2210540"/>
            <a:ext cx="5739187" cy="28452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 name="Shape 462"/>
        <p:cNvGrpSpPr/>
        <p:nvPr/>
      </p:nvGrpSpPr>
      <p:grpSpPr>
        <a:xfrm>
          <a:off x="0" y="0"/>
          <a:ext cx="0" cy="0"/>
          <a:chOff x="0" y="0"/>
          <a:chExt cx="0" cy="0"/>
        </a:xfrm>
      </p:grpSpPr>
      <p:cxnSp>
        <p:nvCxnSpPr>
          <p:cNvPr id="463" name="Google Shape;463;p39"/>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464" name="Google Shape;464;p39"/>
          <p:cNvSpPr txBox="1"/>
          <p:nvPr>
            <p:ph type="title"/>
          </p:nvPr>
        </p:nvSpPr>
        <p:spPr>
          <a:xfrm>
            <a:off x="1024128" y="585216"/>
            <a:ext cx="5867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WHO COUNTS AS ‘PEOPLE’?</a:t>
            </a:r>
            <a:endParaRPr/>
          </a:p>
        </p:txBody>
      </p:sp>
      <p:pic>
        <p:nvPicPr>
          <p:cNvPr id="465" name="Google Shape;465;p39"/>
          <p:cNvPicPr preferRelativeResize="0"/>
          <p:nvPr>
            <p:ph idx="1" type="body"/>
          </p:nvPr>
        </p:nvPicPr>
        <p:blipFill rotWithShape="1">
          <a:blip r:embed="rId3">
            <a:alphaModFix/>
          </a:blip>
          <a:srcRect b="0" l="0" r="0" t="0"/>
          <a:stretch/>
        </p:blipFill>
        <p:spPr>
          <a:xfrm>
            <a:off x="243250" y="2000675"/>
            <a:ext cx="6106500" cy="4449900"/>
          </a:xfrm>
          <a:prstGeom prst="rect">
            <a:avLst/>
          </a:prstGeom>
          <a:noFill/>
          <a:ln>
            <a:noFill/>
          </a:ln>
        </p:spPr>
      </p:pic>
      <p:sp>
        <p:nvSpPr>
          <p:cNvPr id="466" name="Google Shape;466;p39"/>
          <p:cNvSpPr/>
          <p:nvPr/>
        </p:nvSpPr>
        <p:spPr>
          <a:xfrm>
            <a:off x="7534656" y="-2"/>
            <a:ext cx="4657344"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467" name="Google Shape;467;p39"/>
          <p:cNvSpPr txBox="1"/>
          <p:nvPr>
            <p:ph idx="2" type="body"/>
          </p:nvPr>
        </p:nvSpPr>
        <p:spPr>
          <a:xfrm>
            <a:off x="8021490" y="585216"/>
            <a:ext cx="3527043" cy="5586984"/>
          </a:xfrm>
          <a:prstGeom prst="rect">
            <a:avLst/>
          </a:prstGeom>
          <a:noFill/>
          <a:ln>
            <a:noFill/>
          </a:ln>
        </p:spPr>
        <p:txBody>
          <a:bodyPr anchorCtr="0" anchor="ctr" bIns="45700" lIns="45700" spcFirstLastPara="1" rIns="45700" wrap="square" tIns="45700">
            <a:normAutofit fontScale="92500" lnSpcReduction="20000"/>
          </a:bodyPr>
          <a:lstStyle/>
          <a:p>
            <a:pPr indent="0" lvl="0" marL="0" rtl="0" algn="l">
              <a:lnSpc>
                <a:spcPct val="90000"/>
              </a:lnSpc>
              <a:spcBef>
                <a:spcPts val="0"/>
              </a:spcBef>
              <a:spcAft>
                <a:spcPts val="0"/>
              </a:spcAft>
              <a:buSzPct val="100000"/>
              <a:buNone/>
            </a:pPr>
            <a:r>
              <a:rPr b="1" lang="en-US" sz="2000">
                <a:solidFill>
                  <a:srgbClr val="FFFFFF"/>
                </a:solidFill>
              </a:rPr>
              <a:t>Class /Small Group Discusssion:</a:t>
            </a:r>
            <a:br>
              <a:rPr lang="en-US" sz="2000">
                <a:solidFill>
                  <a:srgbClr val="FFFFFF"/>
                </a:solidFill>
              </a:rPr>
            </a:br>
            <a:endParaRPr sz="2000">
              <a:solidFill>
                <a:srgbClr val="FFFFFF"/>
              </a:solidFill>
            </a:endParaRPr>
          </a:p>
          <a:p>
            <a:pPr indent="0" lvl="0" marL="0" rtl="0" algn="l">
              <a:lnSpc>
                <a:spcPct val="90000"/>
              </a:lnSpc>
              <a:spcBef>
                <a:spcPts val="1400"/>
              </a:spcBef>
              <a:spcAft>
                <a:spcPts val="0"/>
              </a:spcAft>
              <a:buSzPct val="100000"/>
              <a:buNone/>
            </a:pPr>
            <a:r>
              <a:rPr lang="en-US" sz="2000">
                <a:solidFill>
                  <a:srgbClr val="FFFFFF"/>
                </a:solidFill>
              </a:rPr>
              <a:t>Discuss the outcomes of this narrative of ‘people’ being to blame for climate change?</a:t>
            </a:r>
            <a:br>
              <a:rPr lang="en-US" sz="2000">
                <a:solidFill>
                  <a:srgbClr val="FFFFFF"/>
                </a:solidFill>
              </a:rPr>
            </a:br>
            <a:br>
              <a:rPr lang="en-US" sz="2000">
                <a:solidFill>
                  <a:srgbClr val="FFFFFF"/>
                </a:solidFill>
              </a:rPr>
            </a:br>
            <a:r>
              <a:rPr lang="en-US" sz="2000">
                <a:solidFill>
                  <a:srgbClr val="FFFFFF"/>
                </a:solidFill>
              </a:rPr>
              <a:t>Are corporations ‘people’? They have successfully lobbied to be recognised as ‘persons’ before the law. </a:t>
            </a:r>
            <a:endParaRPr/>
          </a:p>
          <a:p>
            <a:pPr indent="0" lvl="0" marL="0" rtl="0" algn="l">
              <a:lnSpc>
                <a:spcPct val="90000"/>
              </a:lnSpc>
              <a:spcBef>
                <a:spcPts val="1400"/>
              </a:spcBef>
              <a:spcAft>
                <a:spcPts val="0"/>
              </a:spcAft>
              <a:buSzPct val="100000"/>
              <a:buNone/>
            </a:pPr>
            <a:r>
              <a:rPr lang="en-US" sz="2000">
                <a:solidFill>
                  <a:srgbClr val="FFFFFF"/>
                </a:solidFill>
              </a:rPr>
              <a:t>What’s the impact of treating corporations as ‘people’? </a:t>
            </a:r>
            <a:endParaRPr/>
          </a:p>
          <a:p>
            <a:pPr indent="0" lvl="0" marL="0" rtl="0" algn="l">
              <a:lnSpc>
                <a:spcPct val="90000"/>
              </a:lnSpc>
              <a:spcBef>
                <a:spcPts val="1400"/>
              </a:spcBef>
              <a:spcAft>
                <a:spcPts val="0"/>
              </a:spcAft>
              <a:buSzPct val="100000"/>
              <a:buNone/>
            </a:pPr>
            <a:r>
              <a:rPr b="1" lang="en-US" sz="2000">
                <a:solidFill>
                  <a:srgbClr val="FFFFFF"/>
                </a:solidFill>
              </a:rPr>
              <a:t>Student Research: </a:t>
            </a:r>
            <a:endParaRPr/>
          </a:p>
          <a:p>
            <a:pPr indent="0" lvl="0" marL="0" rtl="0" algn="l">
              <a:lnSpc>
                <a:spcPct val="90000"/>
              </a:lnSpc>
              <a:spcBef>
                <a:spcPts val="1400"/>
              </a:spcBef>
              <a:spcAft>
                <a:spcPts val="0"/>
              </a:spcAft>
              <a:buSzPct val="100000"/>
              <a:buNone/>
            </a:pPr>
            <a:r>
              <a:rPr lang="en-US" sz="2000">
                <a:solidFill>
                  <a:srgbClr val="FFFFFF"/>
                </a:solidFill>
              </a:rPr>
              <a:t>Research the origins of the ‘carbon footprint model’ and the impact of it. </a:t>
            </a:r>
            <a:br>
              <a:rPr lang="en-US" sz="2000">
                <a:solidFill>
                  <a:srgbClr val="FFFFFF"/>
                </a:solidFill>
              </a:rPr>
            </a:br>
            <a:br>
              <a:rPr lang="en-US" sz="2000">
                <a:solidFill>
                  <a:srgbClr val="FFFFFF"/>
                </a:solidFill>
              </a:rPr>
            </a:br>
            <a:r>
              <a:rPr lang="en-US" sz="2000">
                <a:solidFill>
                  <a:srgbClr val="FFFFFF"/>
                </a:solidFill>
              </a:rPr>
              <a:t>You can see the original BP ad here: www.youtube.com/watch?v=ywrZPypqSB4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A – Z OF CLIMATE CHANGE </a:t>
            </a:r>
            <a:endParaRPr/>
          </a:p>
        </p:txBody>
      </p:sp>
      <p:sp>
        <p:nvSpPr>
          <p:cNvPr id="196" name="Google Shape;196;p4"/>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fontScale="62500" lnSpcReduction="20000"/>
          </a:bodyPr>
          <a:lstStyle/>
          <a:p>
            <a:pPr indent="0" lvl="0" marL="0" rtl="0" algn="l">
              <a:lnSpc>
                <a:spcPct val="90000"/>
              </a:lnSpc>
              <a:spcBef>
                <a:spcPts val="0"/>
              </a:spcBef>
              <a:spcAft>
                <a:spcPts val="0"/>
              </a:spcAft>
              <a:buSzPct val="100000"/>
              <a:buNone/>
            </a:pPr>
            <a:r>
              <a:rPr lang="en-US"/>
              <a:t>Materials: </a:t>
            </a:r>
            <a:br>
              <a:rPr lang="en-US"/>
            </a:br>
            <a:r>
              <a:rPr lang="en-US"/>
              <a:t>Large page, marked A - Z</a:t>
            </a:r>
            <a:br>
              <a:rPr lang="en-US"/>
            </a:br>
            <a:r>
              <a:rPr lang="en-US"/>
              <a:t>Markers </a:t>
            </a:r>
            <a:br>
              <a:rPr lang="en-US"/>
            </a:br>
            <a:r>
              <a:rPr lang="en-US"/>
              <a:t>Timer </a:t>
            </a:r>
            <a:br>
              <a:rPr lang="en-US"/>
            </a:br>
            <a:br>
              <a:rPr lang="en-US"/>
            </a:br>
            <a:r>
              <a:rPr lang="en-US"/>
              <a:t>Step One: </a:t>
            </a:r>
            <a:br>
              <a:rPr lang="en-US"/>
            </a:br>
            <a:r>
              <a:rPr lang="en-US"/>
              <a:t>- Set the timer for 2 minutes. </a:t>
            </a:r>
            <a:br>
              <a:rPr lang="en-US"/>
            </a:br>
            <a:r>
              <a:rPr lang="en-US"/>
              <a:t>- In small groups the students race against the clock to fill in all the blanks with words related to climate change.</a:t>
            </a:r>
            <a:br>
              <a:rPr lang="en-US"/>
            </a:br>
            <a:r>
              <a:rPr lang="en-US"/>
              <a:t>- Take some feedback – note common terms, and any creative inputs. </a:t>
            </a:r>
            <a:br>
              <a:rPr lang="en-US"/>
            </a:br>
            <a:br>
              <a:rPr lang="en-US"/>
            </a:br>
            <a:r>
              <a:rPr lang="en-US"/>
              <a:t>Step Two:</a:t>
            </a:r>
            <a:br>
              <a:rPr lang="en-US"/>
            </a:br>
            <a:r>
              <a:rPr lang="en-US"/>
              <a:t>Each group underlines any words connected to climate justice.</a:t>
            </a:r>
            <a:br>
              <a:rPr lang="en-US"/>
            </a:br>
            <a:br>
              <a:rPr lang="en-US"/>
            </a:br>
            <a:r>
              <a:rPr lang="en-US"/>
              <a:t>Step Three: </a:t>
            </a:r>
            <a:br>
              <a:rPr lang="en-US"/>
            </a:br>
            <a:br>
              <a:rPr lang="en-US"/>
            </a:br>
            <a:r>
              <a:rPr lang="en-US"/>
              <a:t>Invite the groups to finish the sentence</a:t>
            </a:r>
            <a:br>
              <a:rPr lang="en-US"/>
            </a:br>
            <a:r>
              <a:rPr lang="en-US"/>
              <a:t>“Climate justice is about…”</a:t>
            </a:r>
            <a:br>
              <a:rPr lang="en-US"/>
            </a:br>
            <a:r>
              <a:rPr lang="en-US"/>
              <a:t>or </a:t>
            </a:r>
            <a:br>
              <a:rPr lang="en-US"/>
            </a:br>
            <a:r>
              <a:rPr lang="en-US"/>
              <a:t>Climate is a justice issue because…”</a:t>
            </a:r>
            <a:br>
              <a:rPr lang="en-US"/>
            </a:br>
            <a:br>
              <a:rPr lang="en-US"/>
            </a:br>
            <a:r>
              <a:rPr lang="en-US"/>
              <a:t>Weave contributions from each group to build a definition of climate justice. </a:t>
            </a:r>
            <a:br>
              <a:rPr lang="en-US"/>
            </a:br>
            <a:endParaRPr/>
          </a:p>
        </p:txBody>
      </p:sp>
      <p:pic>
        <p:nvPicPr>
          <p:cNvPr descr="A person writing on a piece of paper&#10;&#10;AI-generated content may be incorrect." id="197" name="Google Shape;197;p4"/>
          <p:cNvPicPr preferRelativeResize="0"/>
          <p:nvPr>
            <p:ph idx="2" type="body"/>
          </p:nvPr>
        </p:nvPicPr>
        <p:blipFill rotWithShape="1">
          <a:blip r:embed="rId3">
            <a:alphaModFix/>
          </a:blip>
          <a:srcRect b="0" l="0" r="0" t="0"/>
          <a:stretch/>
        </p:blipFill>
        <p:spPr>
          <a:xfrm>
            <a:off x="6505152" y="2286000"/>
            <a:ext cx="3723534" cy="4022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cxnSp>
        <p:nvCxnSpPr>
          <p:cNvPr id="472" name="Google Shape;472;p40"/>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473" name="Google Shape;473;p40"/>
          <p:cNvSpPr txBox="1"/>
          <p:nvPr>
            <p:ph type="title"/>
          </p:nvPr>
        </p:nvSpPr>
        <p:spPr>
          <a:xfrm>
            <a:off x="1024128" y="585216"/>
            <a:ext cx="5867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WHO COUNTS AS ‘PEOPLE’?</a:t>
            </a:r>
            <a:endParaRPr/>
          </a:p>
        </p:txBody>
      </p:sp>
      <p:pic>
        <p:nvPicPr>
          <p:cNvPr id="474" name="Google Shape;474;p40"/>
          <p:cNvPicPr preferRelativeResize="0"/>
          <p:nvPr>
            <p:ph idx="1" type="body"/>
          </p:nvPr>
        </p:nvPicPr>
        <p:blipFill rotWithShape="1">
          <a:blip r:embed="rId3">
            <a:alphaModFix/>
          </a:blip>
          <a:srcRect b="0" l="0" r="0" t="0"/>
          <a:stretch/>
        </p:blipFill>
        <p:spPr>
          <a:xfrm>
            <a:off x="-89119" y="1740724"/>
            <a:ext cx="7302042" cy="4709815"/>
          </a:xfrm>
          <a:prstGeom prst="rect">
            <a:avLst/>
          </a:prstGeom>
          <a:noFill/>
          <a:ln>
            <a:noFill/>
          </a:ln>
        </p:spPr>
      </p:pic>
      <p:sp>
        <p:nvSpPr>
          <p:cNvPr id="475" name="Google Shape;475;p40"/>
          <p:cNvSpPr/>
          <p:nvPr/>
        </p:nvSpPr>
        <p:spPr>
          <a:xfrm>
            <a:off x="7534656" y="-2"/>
            <a:ext cx="4657344"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476" name="Google Shape;476;p40"/>
          <p:cNvSpPr txBox="1"/>
          <p:nvPr>
            <p:ph idx="2" type="body"/>
          </p:nvPr>
        </p:nvSpPr>
        <p:spPr>
          <a:xfrm>
            <a:off x="8021490" y="585216"/>
            <a:ext cx="3527043" cy="5586984"/>
          </a:xfrm>
          <a:prstGeom prst="rect">
            <a:avLst/>
          </a:prstGeom>
          <a:noFill/>
          <a:ln>
            <a:noFill/>
          </a:ln>
        </p:spPr>
        <p:txBody>
          <a:bodyPr anchorCtr="0" anchor="ctr" bIns="45700" lIns="45700" spcFirstLastPara="1" rIns="45700" wrap="square" tIns="45700">
            <a:normAutofit fontScale="70000" lnSpcReduction="20000"/>
          </a:bodyPr>
          <a:lstStyle/>
          <a:p>
            <a:pPr indent="0" lvl="0" marL="0" rtl="0" algn="l">
              <a:lnSpc>
                <a:spcPct val="90000"/>
              </a:lnSpc>
              <a:spcBef>
                <a:spcPts val="0"/>
              </a:spcBef>
              <a:spcAft>
                <a:spcPts val="0"/>
              </a:spcAft>
              <a:buSzPct val="100000"/>
              <a:buNone/>
            </a:pPr>
            <a:r>
              <a:rPr b="1" lang="en-US" sz="2000">
                <a:solidFill>
                  <a:srgbClr val="FFFFFF"/>
                </a:solidFill>
              </a:rPr>
              <a:t>Student Research</a:t>
            </a:r>
            <a:endParaRPr/>
          </a:p>
          <a:p>
            <a:pPr indent="0" lvl="0" marL="0" rtl="0" algn="l">
              <a:lnSpc>
                <a:spcPct val="90000"/>
              </a:lnSpc>
              <a:spcBef>
                <a:spcPts val="1400"/>
              </a:spcBef>
              <a:spcAft>
                <a:spcPts val="0"/>
              </a:spcAft>
              <a:buSzPct val="100000"/>
              <a:buNone/>
            </a:pPr>
            <a:r>
              <a:rPr b="1" lang="en-US" sz="2000">
                <a:solidFill>
                  <a:srgbClr val="FFFFFF"/>
                </a:solidFill>
              </a:rPr>
              <a:t>Class /Small Group Discusssion:</a:t>
            </a:r>
            <a:br>
              <a:rPr lang="en-US" sz="2000">
                <a:solidFill>
                  <a:srgbClr val="FFFFFF"/>
                </a:solidFill>
              </a:rPr>
            </a:br>
            <a:endParaRPr sz="2000">
              <a:solidFill>
                <a:srgbClr val="FFFFFF"/>
              </a:solidFill>
            </a:endParaRPr>
          </a:p>
          <a:p>
            <a:pPr indent="0" lvl="0" marL="0" rtl="0" algn="l">
              <a:lnSpc>
                <a:spcPct val="90000"/>
              </a:lnSpc>
              <a:spcBef>
                <a:spcPts val="1400"/>
              </a:spcBef>
              <a:spcAft>
                <a:spcPts val="0"/>
              </a:spcAft>
              <a:buSzPct val="100000"/>
              <a:buNone/>
            </a:pPr>
            <a:r>
              <a:rPr lang="en-US" sz="2000">
                <a:solidFill>
                  <a:srgbClr val="FFFFFF"/>
                </a:solidFill>
              </a:rPr>
              <a:t>Discuss the outcomes of this narrative of ‘people’ being to blame for climate change?</a:t>
            </a:r>
            <a:br>
              <a:rPr lang="en-US" sz="2000">
                <a:solidFill>
                  <a:srgbClr val="FFFFFF"/>
                </a:solidFill>
              </a:rPr>
            </a:br>
            <a:br>
              <a:rPr lang="en-US" sz="2000">
                <a:solidFill>
                  <a:srgbClr val="FFFFFF"/>
                </a:solidFill>
              </a:rPr>
            </a:br>
            <a:r>
              <a:rPr lang="en-US" sz="2000">
                <a:solidFill>
                  <a:srgbClr val="FFFFFF"/>
                </a:solidFill>
              </a:rPr>
              <a:t>Are corporations ‘people’? For decades they successfully lobbied to be recognised as ‘persons’ before the law?</a:t>
            </a:r>
            <a:br>
              <a:rPr lang="en-US" sz="2000">
                <a:solidFill>
                  <a:srgbClr val="FFFFFF"/>
                </a:solidFill>
              </a:rPr>
            </a:br>
            <a:br>
              <a:rPr lang="en-US" sz="2000">
                <a:solidFill>
                  <a:srgbClr val="FFFFFF"/>
                </a:solidFill>
              </a:rPr>
            </a:br>
            <a:r>
              <a:rPr lang="en-US" sz="2000">
                <a:solidFill>
                  <a:srgbClr val="FFFFFF"/>
                </a:solidFill>
              </a:rPr>
              <a:t>Corporations got a big boost with a US Supreme Court ruling in 2010. What was it? www.npr.org/templates/story/story.php?storyId=122805666</a:t>
            </a:r>
            <a:endParaRPr/>
          </a:p>
          <a:p>
            <a:pPr indent="0" lvl="0" marL="0" rtl="0" algn="l">
              <a:lnSpc>
                <a:spcPct val="90000"/>
              </a:lnSpc>
              <a:spcBef>
                <a:spcPts val="1400"/>
              </a:spcBef>
              <a:spcAft>
                <a:spcPts val="0"/>
              </a:spcAft>
              <a:buSzPct val="100000"/>
              <a:buNone/>
            </a:pPr>
            <a:r>
              <a:rPr lang="en-US" sz="2000">
                <a:solidFill>
                  <a:srgbClr val="FFFFFF"/>
                </a:solidFill>
              </a:rPr>
              <a:t>Look deeper into the impact of treating corporations as ‘people’? </a:t>
            </a:r>
            <a:br>
              <a:rPr lang="en-US" sz="2000">
                <a:solidFill>
                  <a:srgbClr val="FFFFFF"/>
                </a:solidFill>
              </a:rPr>
            </a:br>
            <a:br>
              <a:rPr lang="en-US" sz="2000">
                <a:solidFill>
                  <a:srgbClr val="FFFFFF"/>
                </a:solidFill>
              </a:rPr>
            </a:br>
            <a:r>
              <a:rPr lang="en-US" sz="2000">
                <a:solidFill>
                  <a:srgbClr val="FFFFFF"/>
                </a:solidFill>
              </a:rPr>
              <a:t>Summarise the pros and cons from this article: </a:t>
            </a:r>
            <a:br>
              <a:rPr lang="en-US" sz="2000">
                <a:solidFill>
                  <a:srgbClr val="FFFFFF"/>
                </a:solidFill>
              </a:rPr>
            </a:br>
            <a:br>
              <a:rPr lang="en-US" sz="2000">
                <a:solidFill>
                  <a:srgbClr val="FFFFFF"/>
                </a:solidFill>
              </a:rPr>
            </a:br>
            <a:r>
              <a:rPr lang="en-US" sz="2000" u="sng">
                <a:solidFill>
                  <a:schemeClr val="lt1"/>
                </a:solidFill>
                <a:hlinkClick r:id="rId4">
                  <a:extLst>
                    <a:ext uri="{A12FA001-AC4F-418D-AE19-62706E023703}">
                      <ahyp:hlinkClr val="tx"/>
                    </a:ext>
                  </a:extLst>
                </a:hlinkClick>
              </a:rPr>
              <a:t>www.npr.org/2014/07/28/335288388/when-did-companies-become-people-excavating-the-legal-evolution</a:t>
            </a:r>
            <a:br>
              <a:rPr lang="en-US" sz="2000">
                <a:solidFill>
                  <a:schemeClr val="lt1"/>
                </a:solidFill>
              </a:rPr>
            </a:br>
            <a:r>
              <a:rPr lang="en-US" sz="2000">
                <a:solidFill>
                  <a:schemeClr val="lt1"/>
                </a:solidFill>
              </a:rPr>
              <a:t>______</a:t>
            </a:r>
            <a:endParaRPr/>
          </a:p>
          <a:p>
            <a:pPr indent="0" lvl="0" marL="0" rtl="0" algn="l">
              <a:lnSpc>
                <a:spcPct val="90000"/>
              </a:lnSpc>
              <a:spcBef>
                <a:spcPts val="1400"/>
              </a:spcBef>
              <a:spcAft>
                <a:spcPts val="0"/>
              </a:spcAft>
              <a:buSzPct val="100000"/>
              <a:buNone/>
            </a:pPr>
            <a:r>
              <a:rPr lang="en-US" sz="2000">
                <a:solidFill>
                  <a:srgbClr val="FFFFFF"/>
                </a:solidFill>
              </a:rPr>
              <a:t>Research the origins of the ‘carbon footprint model’ and the impact of it. </a:t>
            </a:r>
            <a:br>
              <a:rPr lang="en-US" sz="2000">
                <a:solidFill>
                  <a:srgbClr val="FFFFFF"/>
                </a:solidFill>
              </a:rPr>
            </a:br>
            <a:r>
              <a:rPr lang="en-US" sz="2000">
                <a:solidFill>
                  <a:srgbClr val="FFFFFF"/>
                </a:solidFill>
              </a:rPr>
              <a:t>List any positives or negatives you see with this model.</a:t>
            </a:r>
            <a:br>
              <a:rPr lang="en-US" sz="2000">
                <a:solidFill>
                  <a:srgbClr val="FFFFFF"/>
                </a:solidFill>
              </a:rPr>
            </a:br>
            <a:br>
              <a:rPr lang="en-US" sz="2000">
                <a:solidFill>
                  <a:srgbClr val="FFFFFF"/>
                </a:solidFill>
              </a:rPr>
            </a:br>
            <a:r>
              <a:rPr lang="en-US" sz="2000">
                <a:solidFill>
                  <a:srgbClr val="FFFFFF"/>
                </a:solidFill>
              </a:rPr>
              <a:t>You can see the original BP ad (2003) here: www.youtube.com/watch?v=ywrZPypqSB4</a:t>
            </a:r>
            <a:endParaRPr/>
          </a:p>
        </p:txBody>
      </p:sp>
      <p:pic>
        <p:nvPicPr>
          <p:cNvPr id="477" name="Google Shape;477;p40"/>
          <p:cNvPicPr preferRelativeResize="0"/>
          <p:nvPr/>
        </p:nvPicPr>
        <p:blipFill rotWithShape="1">
          <a:blip r:embed="rId5">
            <a:alphaModFix/>
          </a:blip>
          <a:srcRect b="0" l="0" r="0" t="0"/>
          <a:stretch/>
        </p:blipFill>
        <p:spPr>
          <a:xfrm>
            <a:off x="222673" y="2009224"/>
            <a:ext cx="2333499" cy="115191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41"/>
          <p:cNvSpPr txBox="1"/>
          <p:nvPr>
            <p:ph type="title"/>
          </p:nvPr>
        </p:nvSpPr>
        <p:spPr>
          <a:xfrm>
            <a:off x="1026050" y="238550"/>
            <a:ext cx="10432800" cy="1434300"/>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rgbClr val="0C0C0C"/>
              </a:buClr>
              <a:buSzPts val="5400"/>
              <a:buFont typeface="Twentieth Century"/>
              <a:buNone/>
            </a:pPr>
            <a:r>
              <a:rPr lang="en-US" sz="5400"/>
              <a:t>‘PEOPLE, THEY AIN’T NO GOOD’</a:t>
            </a:r>
            <a:br>
              <a:rPr lang="en-US" sz="5400"/>
            </a:br>
            <a:r>
              <a:rPr lang="en-US" sz="1700"/>
              <a:t>WWW.VERSOBOOKS.COM/EN-GB/BLOGS/NEWS/2360-JASON-W-MOORE-ANTHROPOCENE-OR-CAPITALOCENE</a:t>
            </a:r>
            <a:endParaRPr sz="4900"/>
          </a:p>
        </p:txBody>
      </p:sp>
      <p:sp>
        <p:nvSpPr>
          <p:cNvPr id="483" name="Google Shape;483;p41"/>
          <p:cNvSpPr txBox="1"/>
          <p:nvPr>
            <p:ph idx="1" type="body"/>
          </p:nvPr>
        </p:nvSpPr>
        <p:spPr>
          <a:xfrm>
            <a:off x="572493" y="2071316"/>
            <a:ext cx="6713552" cy="4119172"/>
          </a:xfrm>
          <a:prstGeom prst="rect">
            <a:avLst/>
          </a:prstGeom>
          <a:noFill/>
          <a:ln>
            <a:noFill/>
          </a:ln>
        </p:spPr>
        <p:txBody>
          <a:bodyPr anchorCtr="0" anchor="t" bIns="45700" lIns="91425" spcFirstLastPara="1" rIns="91425" wrap="square" tIns="45700">
            <a:normAutofit lnSpcReduction="10000"/>
          </a:bodyPr>
          <a:lstStyle/>
          <a:p>
            <a:pPr indent="-120650" lvl="0" marL="0" rtl="0" algn="l">
              <a:lnSpc>
                <a:spcPct val="90000"/>
              </a:lnSpc>
              <a:spcBef>
                <a:spcPts val="0"/>
              </a:spcBef>
              <a:spcAft>
                <a:spcPts val="0"/>
              </a:spcAft>
              <a:buSzPts val="1900"/>
              <a:buChar char=" "/>
            </a:pPr>
            <a:r>
              <a:rPr lang="en-US" sz="1900"/>
              <a:t>"The Anthropocene makes for an easy story.  Easy, because it does not challenge the naturalized inequalities, alienation, and violence inscribed in modernity’s strategic relations of power and production.</a:t>
            </a:r>
            <a:endParaRPr/>
          </a:p>
          <a:p>
            <a:pPr indent="-120650" lvl="0" marL="0" rtl="0" algn="l">
              <a:lnSpc>
                <a:spcPct val="90000"/>
              </a:lnSpc>
              <a:spcBef>
                <a:spcPts val="1400"/>
              </a:spcBef>
              <a:spcAft>
                <a:spcPts val="0"/>
              </a:spcAft>
              <a:buSzPts val="1900"/>
              <a:buChar char=" "/>
            </a:pPr>
            <a:r>
              <a:rPr lang="en-US" sz="1900"/>
              <a:t>It is an easy story to tell because it does not ask us to think about these relations at all.</a:t>
            </a:r>
            <a:endParaRPr/>
          </a:p>
          <a:p>
            <a:pPr indent="-120650" lvl="0" marL="0" rtl="0" algn="l">
              <a:lnSpc>
                <a:spcPct val="90000"/>
              </a:lnSpc>
              <a:spcBef>
                <a:spcPts val="1400"/>
              </a:spcBef>
              <a:spcAft>
                <a:spcPts val="0"/>
              </a:spcAft>
              <a:buSzPts val="1900"/>
              <a:buChar char=" "/>
            </a:pPr>
            <a:r>
              <a:rPr lang="en-US" sz="1900"/>
              <a:t>The mosaic of human activity in the web of life is reduced to an abstract Humanity: a homogeneous acting unit.</a:t>
            </a:r>
            <a:endParaRPr/>
          </a:p>
          <a:p>
            <a:pPr indent="0" lvl="0" marL="0" rtl="0" algn="l">
              <a:lnSpc>
                <a:spcPct val="90000"/>
              </a:lnSpc>
              <a:spcBef>
                <a:spcPts val="1400"/>
              </a:spcBef>
              <a:spcAft>
                <a:spcPts val="0"/>
              </a:spcAft>
              <a:buSzPts val="1900"/>
              <a:buNone/>
            </a:pPr>
            <a:r>
              <a:t/>
            </a:r>
            <a:endParaRPr b="1" sz="1900"/>
          </a:p>
          <a:p>
            <a:pPr indent="0" lvl="0" marL="0" rtl="0" algn="l">
              <a:lnSpc>
                <a:spcPct val="90000"/>
              </a:lnSpc>
              <a:spcBef>
                <a:spcPts val="1400"/>
              </a:spcBef>
              <a:spcAft>
                <a:spcPts val="0"/>
              </a:spcAft>
              <a:buSzPts val="1900"/>
              <a:buNone/>
            </a:pPr>
            <a:r>
              <a:rPr b="1" lang="en-US" sz="1900"/>
              <a:t>Inequality, commodification, imperialism, patriarchy, racial formations</a:t>
            </a:r>
            <a:r>
              <a:rPr lang="en-US" sz="1900"/>
              <a:t>, and much more, have been largely removed from consideration. </a:t>
            </a:r>
            <a:endParaRPr/>
          </a:p>
          <a:p>
            <a:pPr indent="-120650" lvl="0" marL="0" rtl="0" algn="l">
              <a:lnSpc>
                <a:spcPct val="90000"/>
              </a:lnSpc>
              <a:spcBef>
                <a:spcPts val="1400"/>
              </a:spcBef>
              <a:spcAft>
                <a:spcPts val="0"/>
              </a:spcAft>
              <a:buSzPts val="1900"/>
              <a:buChar char=" "/>
            </a:pPr>
            <a:r>
              <a:rPr lang="en-US" sz="1900"/>
              <a:t>At best, these relations are acknowledged, but as after-the-fact supplements to the framing of the problem.”</a:t>
            </a:r>
            <a:endParaRPr/>
          </a:p>
        </p:txBody>
      </p:sp>
      <p:pic>
        <p:nvPicPr>
          <p:cNvPr descr="Image result for david atenborough athroprosene" id="484" name="Google Shape;484;p41"/>
          <p:cNvPicPr preferRelativeResize="0"/>
          <p:nvPr>
            <p:ph idx="2" type="body"/>
          </p:nvPr>
        </p:nvPicPr>
        <p:blipFill rotWithShape="1">
          <a:blip r:embed="rId3">
            <a:alphaModFix/>
          </a:blip>
          <a:srcRect b="-1" l="19884" r="22632" t="0"/>
          <a:stretch/>
        </p:blipFill>
        <p:spPr>
          <a:xfrm>
            <a:off x="7675658" y="2093976"/>
            <a:ext cx="3941064" cy="409651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2"/>
          <p:cNvSpPr txBox="1"/>
          <p:nvPr>
            <p:ph type="title"/>
          </p:nvPr>
        </p:nvSpPr>
        <p:spPr>
          <a:xfrm>
            <a:off x="1024129" y="585216"/>
            <a:ext cx="443179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2800"/>
              <a:buFont typeface="Twentieth Century"/>
              <a:buNone/>
            </a:pPr>
            <a:br>
              <a:rPr b="0" i="0" lang="en-US" sz="2800"/>
            </a:br>
            <a:r>
              <a:rPr b="0" i="0" lang="en-US" sz="2800"/>
              <a:t>INDIGENOUS-LED CLIMATE ACTIONS</a:t>
            </a:r>
            <a:br>
              <a:rPr b="0" i="0" lang="en-US" sz="2800"/>
            </a:br>
            <a:endParaRPr sz="2800"/>
          </a:p>
        </p:txBody>
      </p:sp>
      <p:sp>
        <p:nvSpPr>
          <p:cNvPr id="490" name="Google Shape;490;p42"/>
          <p:cNvSpPr txBox="1"/>
          <p:nvPr>
            <p:ph idx="2" type="body"/>
          </p:nvPr>
        </p:nvSpPr>
        <p:spPr>
          <a:xfrm>
            <a:off x="1024128" y="2286000"/>
            <a:ext cx="4429615" cy="3931920"/>
          </a:xfrm>
          <a:prstGeom prst="rect">
            <a:avLst/>
          </a:prstGeom>
          <a:noFill/>
          <a:ln>
            <a:noFill/>
          </a:ln>
        </p:spPr>
        <p:txBody>
          <a:bodyPr anchorCtr="0" anchor="t" bIns="45700" lIns="45700" spcFirstLastPara="1" rIns="45700" wrap="square" tIns="45700">
            <a:normAutofit/>
          </a:bodyPr>
          <a:lstStyle/>
          <a:p>
            <a:pPr indent="-91440" lvl="0" marL="91440" rtl="0" algn="ctr">
              <a:lnSpc>
                <a:spcPct val="90000"/>
              </a:lnSpc>
              <a:spcBef>
                <a:spcPts val="0"/>
              </a:spcBef>
              <a:spcAft>
                <a:spcPts val="0"/>
              </a:spcAft>
              <a:buSzPts val="3200"/>
              <a:buChar char=" "/>
            </a:pPr>
            <a:r>
              <a:rPr b="0" i="0" lang="en-US" sz="3200"/>
              <a:t> </a:t>
            </a:r>
            <a:r>
              <a:rPr i="0" lang="en-US" sz="3200"/>
              <a:t>“Colonialism caused climate change.</a:t>
            </a:r>
            <a:br>
              <a:rPr i="0" lang="en-US" sz="3200"/>
            </a:br>
            <a:br>
              <a:rPr i="0" lang="en-US" sz="3200"/>
            </a:br>
            <a:r>
              <a:rPr i="0" lang="en-US" sz="3200"/>
              <a:t>Our rights and traditional knowledge are the solution.”</a:t>
            </a:r>
            <a:br>
              <a:rPr b="0" i="0" lang="en-US" sz="2000"/>
            </a:br>
            <a:br>
              <a:rPr b="0" i="0" lang="en-US" sz="2000"/>
            </a:br>
            <a:r>
              <a:rPr b="0" i="0" lang="en-US" sz="2000"/>
              <a:t>Brazilian Indigenous activist Taily Terena opened the </a:t>
            </a:r>
            <a:r>
              <a:rPr b="0" i="0" lang="en-US" sz="2000" u="sng" strike="noStrike">
                <a:solidFill>
                  <a:schemeClr val="hlink"/>
                </a:solidFill>
                <a:hlinkClick r:id="rId3"/>
              </a:rPr>
              <a:t>Indigenous Peoples Pavilion</a:t>
            </a:r>
            <a:r>
              <a:rPr lang="en-US" sz="2000" u="none" strike="noStrike"/>
              <a:t> at</a:t>
            </a:r>
            <a:r>
              <a:rPr b="0" i="0" lang="en-US" sz="2000"/>
              <a:t> COP26 in Glasgow (2021)</a:t>
            </a:r>
            <a:endParaRPr sz="2000"/>
          </a:p>
          <a:p>
            <a:pPr indent="0" lvl="0" marL="91440" rtl="0" algn="l">
              <a:lnSpc>
                <a:spcPct val="90000"/>
              </a:lnSpc>
              <a:spcBef>
                <a:spcPts val="1400"/>
              </a:spcBef>
              <a:spcAft>
                <a:spcPts val="0"/>
              </a:spcAft>
              <a:buSzPts val="2000"/>
              <a:buNone/>
            </a:pPr>
            <a:r>
              <a:t/>
            </a:r>
            <a:endParaRPr sz="2000"/>
          </a:p>
        </p:txBody>
      </p:sp>
      <p:pic>
        <p:nvPicPr>
          <p:cNvPr id="491" name="Google Shape;491;p42"/>
          <p:cNvPicPr preferRelativeResize="0"/>
          <p:nvPr>
            <p:ph idx="1" type="body"/>
          </p:nvPr>
        </p:nvPicPr>
        <p:blipFill rotWithShape="1">
          <a:blip r:embed="rId4">
            <a:alphaModFix/>
          </a:blip>
          <a:srcRect b="0" l="0" r="0" t="0"/>
          <a:stretch/>
        </p:blipFill>
        <p:spPr>
          <a:xfrm>
            <a:off x="6976301" y="640080"/>
            <a:ext cx="3695319" cy="557784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WHO DO WE COUNT? </a:t>
            </a:r>
            <a:endParaRPr/>
          </a:p>
        </p:txBody>
      </p:sp>
      <p:sp>
        <p:nvSpPr>
          <p:cNvPr id="497" name="Google Shape;497;p43"/>
          <p:cNvSpPr txBox="1"/>
          <p:nvPr>
            <p:ph idx="1" type="body"/>
          </p:nvPr>
        </p:nvSpPr>
        <p:spPr>
          <a:xfrm>
            <a:off x="1024124" y="2286000"/>
            <a:ext cx="6247200" cy="402330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b="0" i="0">
              <a:solidFill>
                <a:srgbClr val="545454"/>
              </a:solidFill>
              <a:latin typeface="Roboto"/>
              <a:ea typeface="Roboto"/>
              <a:cs typeface="Roboto"/>
              <a:sym typeface="Roboto"/>
            </a:endParaRPr>
          </a:p>
          <a:p>
            <a:pPr indent="-91440" lvl="0" marL="91440" rtl="0" algn="l">
              <a:lnSpc>
                <a:spcPct val="90000"/>
              </a:lnSpc>
              <a:spcBef>
                <a:spcPts val="1400"/>
              </a:spcBef>
              <a:spcAft>
                <a:spcPts val="0"/>
              </a:spcAft>
              <a:buSzPts val="2200"/>
              <a:buChar char=" "/>
            </a:pPr>
            <a:r>
              <a:rPr b="0" i="0" lang="en-US">
                <a:solidFill>
                  <a:srgbClr val="545454"/>
                </a:solidFill>
                <a:latin typeface="Roboto"/>
                <a:ea typeface="Roboto"/>
                <a:cs typeface="Roboto"/>
                <a:sym typeface="Roboto"/>
              </a:rPr>
              <a:t>The richest 1% are responsible for more than twice as much carbon pollution than the poorest half of humanity.</a:t>
            </a:r>
            <a:endParaRPr/>
          </a:p>
          <a:p>
            <a:pPr indent="0" lvl="0" marL="91440" rtl="0" algn="l">
              <a:lnSpc>
                <a:spcPct val="90000"/>
              </a:lnSpc>
              <a:spcBef>
                <a:spcPts val="1400"/>
              </a:spcBef>
              <a:spcAft>
                <a:spcPts val="0"/>
              </a:spcAft>
              <a:buSzPts val="2200"/>
              <a:buNone/>
            </a:pPr>
            <a:r>
              <a:t/>
            </a:r>
            <a:endParaRPr>
              <a:solidFill>
                <a:srgbClr val="545454"/>
              </a:solidFill>
              <a:latin typeface="Roboto"/>
              <a:ea typeface="Roboto"/>
              <a:cs typeface="Roboto"/>
              <a:sym typeface="Roboto"/>
            </a:endParaRPr>
          </a:p>
          <a:p>
            <a:pPr indent="-91440" lvl="0" marL="91440" rtl="0" algn="l">
              <a:lnSpc>
                <a:spcPct val="90000"/>
              </a:lnSpc>
              <a:spcBef>
                <a:spcPts val="1400"/>
              </a:spcBef>
              <a:spcAft>
                <a:spcPts val="0"/>
              </a:spcAft>
              <a:buSzPts val="2200"/>
              <a:buChar char=" "/>
            </a:pPr>
            <a:r>
              <a:rPr b="0" i="0" lang="en-US">
                <a:solidFill>
                  <a:srgbClr val="545454"/>
                </a:solidFill>
                <a:latin typeface="Roboto"/>
                <a:ea typeface="Roboto"/>
                <a:cs typeface="Roboto"/>
                <a:sym typeface="Roboto"/>
              </a:rPr>
              <a:t>To meet the 1.5°C goal, the richest 1% need to cut their emissions by 97% by 2030.</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1" name="Shape 501"/>
        <p:cNvGrpSpPr/>
        <p:nvPr/>
      </p:nvGrpSpPr>
      <p:grpSpPr>
        <a:xfrm>
          <a:off x="0" y="0"/>
          <a:ext cx="0" cy="0"/>
          <a:chOff x="0" y="0"/>
          <a:chExt cx="0" cy="0"/>
        </a:xfrm>
      </p:grpSpPr>
      <p:cxnSp>
        <p:nvCxnSpPr>
          <p:cNvPr id="502" name="Google Shape;502;p44"/>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503" name="Google Shape;503;p44"/>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504" name="Google Shape;504;p44"/>
          <p:cNvSpPr txBox="1"/>
          <p:nvPr>
            <p:ph type="title"/>
          </p:nvPr>
        </p:nvSpPr>
        <p:spPr>
          <a:xfrm>
            <a:off x="1024125" y="585225"/>
            <a:ext cx="4035000" cy="149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FFFFFF"/>
              </a:buClr>
              <a:buSzPct val="100000"/>
              <a:buFont typeface="Twentieth Century"/>
              <a:buNone/>
            </a:pPr>
            <a:r>
              <a:rPr lang="en-US" sz="4300">
                <a:solidFill>
                  <a:srgbClr val="FFFFFF"/>
                </a:solidFill>
              </a:rPr>
              <a:t>WHO DRIVES FAST-CONSUMER CULTURE?</a:t>
            </a:r>
            <a:endParaRPr/>
          </a:p>
        </p:txBody>
      </p:sp>
      <p:cxnSp>
        <p:nvCxnSpPr>
          <p:cNvPr id="505" name="Google Shape;505;p44"/>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506" name="Google Shape;506;p44"/>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fontScale="92500"/>
          </a:bodyPr>
          <a:lstStyle/>
          <a:p>
            <a:pPr indent="-129222" lvl="0" marL="91440" rtl="0" algn="l">
              <a:lnSpc>
                <a:spcPct val="90000"/>
              </a:lnSpc>
              <a:spcBef>
                <a:spcPts val="0"/>
              </a:spcBef>
              <a:spcAft>
                <a:spcPts val="0"/>
              </a:spcAft>
              <a:buSzPct val="100000"/>
              <a:buChar char=" "/>
            </a:pPr>
            <a:br>
              <a:rPr b="0" i="0" lang="en-US">
                <a:solidFill>
                  <a:srgbClr val="FFFFFF"/>
                </a:solidFill>
              </a:rPr>
            </a:br>
            <a:r>
              <a:rPr b="1" i="0" lang="en-US">
                <a:solidFill>
                  <a:srgbClr val="FFFFFF"/>
                </a:solidFill>
              </a:rPr>
              <a:t>Around the world an IKEA ‘Billy’ bookcase is sold every 5 seconds. </a:t>
            </a:r>
            <a:br>
              <a:rPr b="1" i="0" lang="en-US">
                <a:solidFill>
                  <a:srgbClr val="FFFFFF"/>
                </a:solidFill>
              </a:rPr>
            </a:br>
            <a:br>
              <a:rPr b="1" i="0" lang="en-US">
                <a:solidFill>
                  <a:srgbClr val="FFFFFF"/>
                </a:solidFill>
              </a:rPr>
            </a:br>
            <a:r>
              <a:rPr b="1" i="0" lang="en-US">
                <a:solidFill>
                  <a:srgbClr val="FFFFFF"/>
                </a:solidFill>
              </a:rPr>
              <a:t>“Get the prices down and you increase sales…</a:t>
            </a:r>
            <a:br>
              <a:rPr b="1" i="0" lang="en-US">
                <a:solidFill>
                  <a:srgbClr val="FFFFFF"/>
                </a:solidFill>
              </a:rPr>
            </a:br>
            <a:r>
              <a:rPr b="1" i="0" lang="en-US">
                <a:solidFill>
                  <a:srgbClr val="FFFFFF"/>
                </a:solidFill>
              </a:rPr>
              <a:t> __________ created that demand.”</a:t>
            </a:r>
            <a:endParaRPr/>
          </a:p>
          <a:p>
            <a:pPr indent="0" lvl="0" marL="91440" rtl="0" algn="l">
              <a:lnSpc>
                <a:spcPct val="90000"/>
              </a:lnSpc>
              <a:spcBef>
                <a:spcPts val="1400"/>
              </a:spcBef>
              <a:spcAft>
                <a:spcPts val="0"/>
              </a:spcAft>
              <a:buSzPct val="100000"/>
              <a:buNone/>
            </a:pPr>
            <a:r>
              <a:t/>
            </a:r>
            <a:endParaRPr b="1">
              <a:solidFill>
                <a:srgbClr val="FFFFFF"/>
              </a:solidFill>
            </a:endParaRPr>
          </a:p>
          <a:p>
            <a:pPr indent="-129222" lvl="0" marL="91440" rtl="0" algn="l">
              <a:lnSpc>
                <a:spcPct val="90000"/>
              </a:lnSpc>
              <a:spcBef>
                <a:spcPts val="1400"/>
              </a:spcBef>
              <a:spcAft>
                <a:spcPts val="0"/>
              </a:spcAft>
              <a:buSzPct val="100000"/>
              <a:buChar char=" "/>
            </a:pPr>
            <a:r>
              <a:rPr b="1" i="0" lang="en-US">
                <a:solidFill>
                  <a:srgbClr val="FFFFFF"/>
                </a:solidFill>
              </a:rPr>
              <a:t>(a) consumers</a:t>
            </a:r>
            <a:endParaRPr/>
          </a:p>
          <a:p>
            <a:pPr indent="-129222" lvl="0" marL="91440" rtl="0" algn="l">
              <a:lnSpc>
                <a:spcPct val="90000"/>
              </a:lnSpc>
              <a:spcBef>
                <a:spcPts val="1400"/>
              </a:spcBef>
              <a:spcAft>
                <a:spcPts val="0"/>
              </a:spcAft>
              <a:buSzPct val="100000"/>
              <a:buChar char=" "/>
            </a:pPr>
            <a:r>
              <a:rPr b="1" i="0" lang="en-US">
                <a:solidFill>
                  <a:srgbClr val="FFFFFF"/>
                </a:solidFill>
              </a:rPr>
              <a:t>(b) corporations</a:t>
            </a:r>
            <a:br>
              <a:rPr b="1" i="0" lang="en-US">
                <a:solidFill>
                  <a:srgbClr val="FFFFFF"/>
                </a:solidFill>
              </a:rPr>
            </a:br>
            <a:endParaRPr b="1">
              <a:solidFill>
                <a:srgbClr val="FFFFFF"/>
              </a:solidFill>
            </a:endParaRPr>
          </a:p>
        </p:txBody>
      </p:sp>
      <p:pic>
        <p:nvPicPr>
          <p:cNvPr id="507" name="Google Shape;507;p44"/>
          <p:cNvPicPr preferRelativeResize="0"/>
          <p:nvPr>
            <p:ph idx="2" type="body"/>
          </p:nvPr>
        </p:nvPicPr>
        <p:blipFill rotWithShape="1">
          <a:blip r:embed="rId3">
            <a:alphaModFix/>
          </a:blip>
          <a:srcRect b="0" l="0" r="0" t="0"/>
          <a:stretch/>
        </p:blipFill>
        <p:spPr>
          <a:xfrm>
            <a:off x="5666512" y="640080"/>
            <a:ext cx="5089779" cy="55778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1" name="Shape 511"/>
        <p:cNvGrpSpPr/>
        <p:nvPr/>
      </p:nvGrpSpPr>
      <p:grpSpPr>
        <a:xfrm>
          <a:off x="0" y="0"/>
          <a:ext cx="0" cy="0"/>
          <a:chOff x="0" y="0"/>
          <a:chExt cx="0" cy="0"/>
        </a:xfrm>
      </p:grpSpPr>
      <p:cxnSp>
        <p:nvCxnSpPr>
          <p:cNvPr id="512" name="Google Shape;512;p45"/>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513" name="Google Shape;513;p45"/>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514" name="Google Shape;514;p45"/>
          <p:cNvSpPr txBox="1"/>
          <p:nvPr>
            <p:ph type="title"/>
          </p:nvPr>
        </p:nvSpPr>
        <p:spPr>
          <a:xfrm>
            <a:off x="1024125" y="585225"/>
            <a:ext cx="4086000" cy="149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FFFFFF"/>
              </a:buClr>
              <a:buSzPct val="100000"/>
              <a:buFont typeface="Twentieth Century"/>
              <a:buNone/>
            </a:pPr>
            <a:r>
              <a:rPr lang="en-US" sz="4300">
                <a:solidFill>
                  <a:srgbClr val="FFFFFF"/>
                </a:solidFill>
              </a:rPr>
              <a:t>WHO DRIVES FAST-CONSUMER CULTURE?</a:t>
            </a:r>
            <a:endParaRPr/>
          </a:p>
        </p:txBody>
      </p:sp>
      <p:cxnSp>
        <p:nvCxnSpPr>
          <p:cNvPr id="515" name="Google Shape;515;p45"/>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516" name="Google Shape;516;p45"/>
          <p:cNvSpPr txBox="1"/>
          <p:nvPr>
            <p:ph idx="1" type="body"/>
          </p:nvPr>
        </p:nvSpPr>
        <p:spPr>
          <a:xfrm>
            <a:off x="1011503" y="2286000"/>
            <a:ext cx="3791711" cy="3931920"/>
          </a:xfrm>
          <a:prstGeom prst="rect">
            <a:avLst/>
          </a:prstGeom>
          <a:noFill/>
          <a:ln>
            <a:noFill/>
          </a:ln>
        </p:spPr>
        <p:txBody>
          <a:bodyPr anchorCtr="0" anchor="t" bIns="45700" lIns="45700" spcFirstLastPara="1" rIns="45700" wrap="square" tIns="45700">
            <a:normAutofit fontScale="92500" lnSpcReduction="20000"/>
          </a:bodyPr>
          <a:lstStyle/>
          <a:p>
            <a:pPr indent="-129222" lvl="0" marL="91440" rtl="0" algn="l">
              <a:lnSpc>
                <a:spcPct val="90000"/>
              </a:lnSpc>
              <a:spcBef>
                <a:spcPts val="0"/>
              </a:spcBef>
              <a:spcAft>
                <a:spcPts val="0"/>
              </a:spcAft>
              <a:buSzPct val="100000"/>
              <a:buChar char=" "/>
            </a:pPr>
            <a:r>
              <a:rPr b="1" i="0" lang="en-US">
                <a:solidFill>
                  <a:srgbClr val="FFFFFF"/>
                </a:solidFill>
              </a:rPr>
              <a:t> </a:t>
            </a:r>
            <a:br>
              <a:rPr b="1" i="0" lang="en-US">
                <a:solidFill>
                  <a:srgbClr val="FFFFFF"/>
                </a:solidFill>
              </a:rPr>
            </a:br>
            <a:r>
              <a:rPr b="1" i="0" lang="en-US">
                <a:solidFill>
                  <a:schemeClr val="lt1"/>
                </a:solidFill>
                <a:latin typeface="Arial"/>
                <a:ea typeface="Arial"/>
                <a:cs typeface="Arial"/>
                <a:sym typeface="Arial"/>
              </a:rPr>
              <a:t>“Get the prices down and you increase sales – </a:t>
            </a:r>
            <a:r>
              <a:rPr b="1" i="0" lang="en-US" u="sng">
                <a:solidFill>
                  <a:schemeClr val="lt1"/>
                </a:solidFill>
                <a:latin typeface="Arial"/>
                <a:ea typeface="Arial"/>
                <a:cs typeface="Arial"/>
                <a:sym typeface="Arial"/>
              </a:rPr>
              <a:t>we</a:t>
            </a:r>
            <a:r>
              <a:rPr b="1" i="0" lang="en-US">
                <a:solidFill>
                  <a:schemeClr val="lt1"/>
                </a:solidFill>
                <a:latin typeface="Arial"/>
                <a:ea typeface="Arial"/>
                <a:cs typeface="Arial"/>
                <a:sym typeface="Arial"/>
              </a:rPr>
              <a:t> [Ikea] created that demand, not the consumer.</a:t>
            </a:r>
            <a:br>
              <a:rPr b="1" i="0" lang="en-US">
                <a:solidFill>
                  <a:schemeClr val="lt1"/>
                </a:solidFill>
                <a:latin typeface="Arial"/>
                <a:ea typeface="Arial"/>
                <a:cs typeface="Arial"/>
                <a:sym typeface="Arial"/>
              </a:rPr>
            </a:br>
            <a:br>
              <a:rPr b="1" i="0" lang="en-US">
                <a:solidFill>
                  <a:schemeClr val="lt1"/>
                </a:solidFill>
                <a:latin typeface="Arial"/>
                <a:ea typeface="Arial"/>
                <a:cs typeface="Arial"/>
                <a:sym typeface="Arial"/>
              </a:rPr>
            </a:br>
            <a:r>
              <a:rPr b="1" i="0" lang="en-US">
                <a:solidFill>
                  <a:schemeClr val="lt1"/>
                </a:solidFill>
                <a:latin typeface="Arial"/>
                <a:ea typeface="Arial"/>
                <a:cs typeface="Arial"/>
                <a:sym typeface="Arial"/>
              </a:rPr>
              <a:t>That’s why I have a problem now with discussions about climate change, corporate-driven but we always talk about consumer behaviour.”</a:t>
            </a:r>
            <a:br>
              <a:rPr b="1" i="0" lang="en-US">
                <a:solidFill>
                  <a:schemeClr val="lt1"/>
                </a:solidFill>
                <a:latin typeface="Arial"/>
                <a:ea typeface="Arial"/>
                <a:cs typeface="Arial"/>
                <a:sym typeface="Arial"/>
              </a:rPr>
            </a:br>
            <a:br>
              <a:rPr b="1" i="0" lang="en-US">
                <a:solidFill>
                  <a:schemeClr val="lt1"/>
                </a:solidFill>
                <a:latin typeface="Arial"/>
                <a:ea typeface="Arial"/>
                <a:cs typeface="Arial"/>
                <a:sym typeface="Arial"/>
              </a:rPr>
            </a:br>
            <a:br>
              <a:rPr b="1" i="0" lang="en-US">
                <a:solidFill>
                  <a:schemeClr val="lt1"/>
                </a:solidFill>
                <a:latin typeface="Arial"/>
                <a:ea typeface="Arial"/>
                <a:cs typeface="Arial"/>
                <a:sym typeface="Arial"/>
              </a:rPr>
            </a:br>
            <a:r>
              <a:rPr i="1" lang="en-US" sz="1900">
                <a:solidFill>
                  <a:schemeClr val="lt1"/>
                </a:solidFill>
                <a:latin typeface="Arial"/>
                <a:ea typeface="Arial"/>
                <a:cs typeface="Arial"/>
                <a:sym typeface="Arial"/>
              </a:rPr>
              <a:t>A Billy bookcase is bought every 5 seconds.</a:t>
            </a:r>
            <a:br>
              <a:rPr i="1" lang="en-US" sz="1900">
                <a:solidFill>
                  <a:schemeClr val="lt1"/>
                </a:solidFill>
                <a:latin typeface="Arial"/>
                <a:ea typeface="Arial"/>
                <a:cs typeface="Arial"/>
                <a:sym typeface="Arial"/>
              </a:rPr>
            </a:br>
            <a:r>
              <a:rPr i="1" lang="en-US" sz="1900">
                <a:solidFill>
                  <a:schemeClr val="lt1"/>
                </a:solidFill>
                <a:latin typeface="Arial"/>
                <a:ea typeface="Arial"/>
                <a:cs typeface="Arial"/>
                <a:sym typeface="Arial"/>
              </a:rPr>
              <a:t>A Billy bookcase is produced every 3 seconds. </a:t>
            </a:r>
            <a:br>
              <a:rPr b="1" i="0" lang="en-US">
                <a:solidFill>
                  <a:schemeClr val="lt1"/>
                </a:solidFill>
                <a:latin typeface="Arial"/>
                <a:ea typeface="Arial"/>
                <a:cs typeface="Arial"/>
                <a:sym typeface="Arial"/>
              </a:rPr>
            </a:br>
            <a:endParaRPr b="1">
              <a:solidFill>
                <a:schemeClr val="lt1"/>
              </a:solidFill>
            </a:endParaRPr>
          </a:p>
          <a:p>
            <a:pPr indent="0" lvl="0" marL="91440" rtl="0" algn="l">
              <a:lnSpc>
                <a:spcPct val="90000"/>
              </a:lnSpc>
              <a:spcBef>
                <a:spcPts val="1400"/>
              </a:spcBef>
              <a:spcAft>
                <a:spcPts val="0"/>
              </a:spcAft>
              <a:buSzPct val="100000"/>
              <a:buNone/>
            </a:pPr>
            <a:r>
              <a:t/>
            </a:r>
            <a:endParaRPr b="1">
              <a:solidFill>
                <a:srgbClr val="FFFFFF"/>
              </a:solidFill>
            </a:endParaRPr>
          </a:p>
        </p:txBody>
      </p:sp>
      <p:pic>
        <p:nvPicPr>
          <p:cNvPr id="517" name="Google Shape;517;p45"/>
          <p:cNvPicPr preferRelativeResize="0"/>
          <p:nvPr/>
        </p:nvPicPr>
        <p:blipFill rotWithShape="1">
          <a:blip r:embed="rId3">
            <a:alphaModFix/>
          </a:blip>
          <a:srcRect b="0" l="0" r="0" t="0"/>
          <a:stretch/>
        </p:blipFill>
        <p:spPr>
          <a:xfrm>
            <a:off x="5814717" y="-334633"/>
            <a:ext cx="4754880" cy="3763633"/>
          </a:xfrm>
          <a:prstGeom prst="rect">
            <a:avLst/>
          </a:prstGeom>
          <a:noFill/>
          <a:ln>
            <a:noFill/>
          </a:ln>
        </p:spPr>
      </p:pic>
      <p:pic>
        <p:nvPicPr>
          <p:cNvPr descr="16 of the Best Future Home Trends You'll See By 2025 | Home trends ..." id="518" name="Google Shape;518;p45"/>
          <p:cNvPicPr preferRelativeResize="0"/>
          <p:nvPr>
            <p:ph idx="2" type="body"/>
          </p:nvPr>
        </p:nvPicPr>
        <p:blipFill rotWithShape="1">
          <a:blip r:embed="rId4">
            <a:alphaModFix/>
          </a:blip>
          <a:srcRect b="0" l="0" r="0" t="0"/>
          <a:stretch/>
        </p:blipFill>
        <p:spPr>
          <a:xfrm>
            <a:off x="5862898" y="3728620"/>
            <a:ext cx="1610368" cy="2415553"/>
          </a:xfrm>
          <a:prstGeom prst="rect">
            <a:avLst/>
          </a:prstGeom>
          <a:noFill/>
          <a:ln>
            <a:noFill/>
          </a:ln>
        </p:spPr>
      </p:pic>
      <p:pic>
        <p:nvPicPr>
          <p:cNvPr descr="10 hot bathroom trends for 2025 | Modern bathroom design tile, Bathroom ..." id="519" name="Google Shape;519;p45"/>
          <p:cNvPicPr preferRelativeResize="0"/>
          <p:nvPr/>
        </p:nvPicPr>
        <p:blipFill rotWithShape="1">
          <a:blip r:embed="rId5">
            <a:alphaModFix/>
          </a:blip>
          <a:srcRect b="0" l="0" r="0" t="0"/>
          <a:stretch/>
        </p:blipFill>
        <p:spPr>
          <a:xfrm>
            <a:off x="7617070" y="3728619"/>
            <a:ext cx="1432264" cy="2148397"/>
          </a:xfrm>
          <a:prstGeom prst="rect">
            <a:avLst/>
          </a:prstGeom>
          <a:noFill/>
          <a:ln>
            <a:noFill/>
          </a:ln>
        </p:spPr>
      </p:pic>
      <p:pic>
        <p:nvPicPr>
          <p:cNvPr descr="🎄 Unveiling the Magic: Christmas Décor Trends for 2023 | Christmas ..." id="520" name="Google Shape;520;p45"/>
          <p:cNvPicPr preferRelativeResize="0"/>
          <p:nvPr/>
        </p:nvPicPr>
        <p:blipFill rotWithShape="1">
          <a:blip r:embed="rId6">
            <a:alphaModFix/>
          </a:blip>
          <a:srcRect b="0" l="0" r="0" t="0"/>
          <a:stretch/>
        </p:blipFill>
        <p:spPr>
          <a:xfrm>
            <a:off x="9207804" y="3728620"/>
            <a:ext cx="1361793" cy="204269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lang="en-US"/>
              <a:t>QUESTION: HOW MUCH DID EMISSIONS FALL IN 2020 </a:t>
            </a:r>
            <a:br>
              <a:rPr lang="en-US"/>
            </a:br>
            <a:r>
              <a:rPr lang="en-US"/>
              <a:t>(PANDEMIC LOCKDOWN?) </a:t>
            </a:r>
            <a:endParaRPr/>
          </a:p>
        </p:txBody>
      </p:sp>
      <p:sp>
        <p:nvSpPr>
          <p:cNvPr id="527" name="Google Shape;527;p46"/>
          <p:cNvSpPr txBox="1"/>
          <p:nvPr>
            <p:ph idx="1" type="body"/>
          </p:nvPr>
        </p:nvSpPr>
        <p:spPr>
          <a:xfrm>
            <a:off x="1024126" y="2286000"/>
            <a:ext cx="10364309" cy="4023360"/>
          </a:xfrm>
          <a:prstGeom prst="rect">
            <a:avLst/>
          </a:prstGeom>
          <a:noFill/>
          <a:ln>
            <a:noFill/>
          </a:ln>
        </p:spPr>
        <p:txBody>
          <a:bodyPr anchorCtr="0" anchor="t" bIns="45700" lIns="45700" spcFirstLastPara="1" rIns="45700" wrap="square" tIns="45700">
            <a:normAutofit fontScale="92500" lnSpcReduction="10000"/>
          </a:bodyPr>
          <a:lstStyle/>
          <a:p>
            <a:pPr indent="0" lvl="0" marL="0" rtl="0" algn="l">
              <a:lnSpc>
                <a:spcPct val="90000"/>
              </a:lnSpc>
              <a:spcBef>
                <a:spcPts val="0"/>
              </a:spcBef>
              <a:spcAft>
                <a:spcPts val="0"/>
              </a:spcAft>
              <a:buSzPct val="100000"/>
              <a:buNone/>
            </a:pPr>
            <a:r>
              <a:t/>
            </a:r>
            <a:endParaRPr b="1" sz="7200"/>
          </a:p>
          <a:p>
            <a:pPr indent="0" lvl="8" marL="1362456" rtl="0" algn="ctr">
              <a:lnSpc>
                <a:spcPct val="90000"/>
              </a:lnSpc>
              <a:spcBef>
                <a:spcPts val="400"/>
              </a:spcBef>
              <a:spcAft>
                <a:spcPts val="0"/>
              </a:spcAft>
              <a:buSzPct val="100000"/>
              <a:buNone/>
            </a:pPr>
            <a:r>
              <a:t/>
            </a:r>
            <a:endParaRPr b="1" sz="3200"/>
          </a:p>
          <a:p>
            <a:pPr indent="-1127760" lvl="0" marL="91440" rtl="0" algn="ctr">
              <a:lnSpc>
                <a:spcPct val="90000"/>
              </a:lnSpc>
              <a:spcBef>
                <a:spcPts val="1600"/>
              </a:spcBef>
              <a:spcAft>
                <a:spcPts val="0"/>
              </a:spcAft>
              <a:buSzPct val="100000"/>
              <a:buChar char=" "/>
            </a:pPr>
            <a:r>
              <a:rPr lang="en-US" sz="19200"/>
              <a:t>?%</a:t>
            </a:r>
            <a:endParaRPr/>
          </a:p>
        </p:txBody>
      </p:sp>
      <p:sp>
        <p:nvSpPr>
          <p:cNvPr id="528" name="Google Shape;528;p46"/>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fontScale="92500" lnSpcReduction="10000"/>
          </a:bodyPr>
          <a:lstStyle/>
          <a:p>
            <a:pPr indent="0" lvl="0" marL="91440" rtl="0" algn="l">
              <a:lnSpc>
                <a:spcPct val="90000"/>
              </a:lnSpc>
              <a:spcBef>
                <a:spcPts val="0"/>
              </a:spcBef>
              <a:spcAft>
                <a:spcPts val="0"/>
              </a:spcAft>
              <a:buSzPct val="100000"/>
              <a:buNone/>
            </a:pPr>
            <a:r>
              <a:t/>
            </a:r>
            <a:endParaRPr/>
          </a:p>
          <a:p>
            <a:pPr indent="0" lvl="0" marL="91440" rtl="0" algn="l">
              <a:lnSpc>
                <a:spcPct val="90000"/>
              </a:lnSpc>
              <a:spcBef>
                <a:spcPts val="1400"/>
              </a:spcBef>
              <a:spcAft>
                <a:spcPts val="0"/>
              </a:spcAft>
              <a:buSzPct val="100000"/>
              <a:buNone/>
            </a:pPr>
            <a:r>
              <a:t/>
            </a:r>
            <a:endParaRPr/>
          </a:p>
          <a:p>
            <a:pPr indent="0" lvl="0" marL="91440" rtl="0" algn="l">
              <a:lnSpc>
                <a:spcPct val="90000"/>
              </a:lnSpc>
              <a:spcBef>
                <a:spcPts val="1400"/>
              </a:spcBef>
              <a:spcAft>
                <a:spcPts val="0"/>
              </a:spcAft>
              <a:buSzPct val="100000"/>
              <a:buNone/>
            </a:pPr>
            <a:r>
              <a:t/>
            </a:r>
            <a:endParaRPr/>
          </a:p>
          <a:p>
            <a:pPr indent="0" lvl="0" marL="91440" rtl="0" algn="l">
              <a:lnSpc>
                <a:spcPct val="90000"/>
              </a:lnSpc>
              <a:spcBef>
                <a:spcPts val="1400"/>
              </a:spcBef>
              <a:spcAft>
                <a:spcPts val="0"/>
              </a:spcAft>
              <a:buSzPct val="100000"/>
              <a:buNone/>
            </a:pPr>
            <a:r>
              <a:t/>
            </a:r>
            <a:endParaRPr/>
          </a:p>
          <a:p>
            <a:pPr indent="0" lvl="0" marL="91440" rtl="0" algn="l">
              <a:lnSpc>
                <a:spcPct val="90000"/>
              </a:lnSpc>
              <a:spcBef>
                <a:spcPts val="1400"/>
              </a:spcBef>
              <a:spcAft>
                <a:spcPts val="0"/>
              </a:spcAft>
              <a:buSzPct val="100000"/>
              <a:buNone/>
            </a:pPr>
            <a:r>
              <a:t/>
            </a:r>
            <a:endParaRPr/>
          </a:p>
          <a:p>
            <a:pPr indent="0" lvl="0" marL="91440" rtl="0" algn="l">
              <a:lnSpc>
                <a:spcPct val="90000"/>
              </a:lnSpc>
              <a:spcBef>
                <a:spcPts val="1400"/>
              </a:spcBef>
              <a:spcAft>
                <a:spcPts val="0"/>
              </a:spcAft>
              <a:buSzPct val="100000"/>
              <a:buNone/>
            </a:pPr>
            <a:r>
              <a:t/>
            </a:r>
            <a:endParaRPr/>
          </a:p>
          <a:p>
            <a:pPr indent="0" lvl="0" marL="0" rtl="0" algn="l">
              <a:lnSpc>
                <a:spcPct val="90000"/>
              </a:lnSpc>
              <a:spcBef>
                <a:spcPts val="1400"/>
              </a:spcBef>
              <a:spcAft>
                <a:spcPts val="0"/>
              </a:spcAft>
              <a:buSzPct val="100000"/>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br>
              <a:rPr lang="en-US"/>
            </a:br>
            <a:r>
              <a:rPr lang="en-US"/>
              <a:t>HOW MUCH DID EMISSIONS FALL </a:t>
            </a:r>
            <a:r>
              <a:rPr lang="en-US"/>
              <a:t>DURING</a:t>
            </a:r>
            <a:r>
              <a:rPr lang="en-US"/>
              <a:t> LOCKDOWN? </a:t>
            </a:r>
            <a:endParaRPr/>
          </a:p>
        </p:txBody>
      </p:sp>
      <p:sp>
        <p:nvSpPr>
          <p:cNvPr id="534" name="Google Shape;534;p4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fontScale="62500" lnSpcReduction="20000"/>
          </a:bodyPr>
          <a:lstStyle/>
          <a:p>
            <a:pPr indent="0" lvl="0" marL="91440" rtl="0" algn="l">
              <a:lnSpc>
                <a:spcPct val="90000"/>
              </a:lnSpc>
              <a:spcBef>
                <a:spcPts val="0"/>
              </a:spcBef>
              <a:spcAft>
                <a:spcPts val="0"/>
              </a:spcAft>
              <a:buSzPct val="100000"/>
              <a:buNone/>
            </a:pPr>
            <a:r>
              <a:t/>
            </a:r>
            <a:endParaRPr b="1" sz="7200"/>
          </a:p>
          <a:p>
            <a:pPr indent="0" lvl="0" marL="91440" rtl="0" algn="l">
              <a:lnSpc>
                <a:spcPct val="90000"/>
              </a:lnSpc>
              <a:spcBef>
                <a:spcPts val="1400"/>
              </a:spcBef>
              <a:spcAft>
                <a:spcPts val="0"/>
              </a:spcAft>
              <a:buSzPct val="100000"/>
              <a:buNone/>
            </a:pPr>
            <a:r>
              <a:t/>
            </a:r>
            <a:endParaRPr b="1" sz="7200"/>
          </a:p>
          <a:p>
            <a:pPr indent="-10158" lvl="8" marL="1362456" rtl="0" algn="ctr">
              <a:lnSpc>
                <a:spcPct val="90000"/>
              </a:lnSpc>
              <a:spcBef>
                <a:spcPts val="400"/>
              </a:spcBef>
              <a:spcAft>
                <a:spcPts val="0"/>
              </a:spcAft>
              <a:buSzPct val="100000"/>
              <a:buNone/>
            </a:pPr>
            <a:r>
              <a:t/>
            </a:r>
            <a:endParaRPr b="1" sz="3200"/>
          </a:p>
          <a:p>
            <a:pPr indent="-91440" lvl="0" marL="91440" rtl="0" algn="ctr">
              <a:lnSpc>
                <a:spcPct val="90000"/>
              </a:lnSpc>
              <a:spcBef>
                <a:spcPts val="1600"/>
              </a:spcBef>
              <a:spcAft>
                <a:spcPts val="0"/>
              </a:spcAft>
              <a:buSzPct val="100000"/>
              <a:buChar char=" "/>
            </a:pPr>
            <a:r>
              <a:rPr lang="en-US" sz="19200"/>
              <a:t>4.6%</a:t>
            </a:r>
            <a:endParaRPr/>
          </a:p>
        </p:txBody>
      </p:sp>
      <p:sp>
        <p:nvSpPr>
          <p:cNvPr id="535" name="Google Shape;535;p47"/>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fontScale="55000" lnSpcReduction="20000"/>
          </a:bodyPr>
          <a:lstStyle/>
          <a:p>
            <a:pPr indent="-4126" lvl="0" marL="91440" rtl="0" algn="l">
              <a:lnSpc>
                <a:spcPct val="90000"/>
              </a:lnSpc>
              <a:spcBef>
                <a:spcPts val="0"/>
              </a:spcBef>
              <a:spcAft>
                <a:spcPts val="0"/>
              </a:spcAft>
              <a:buSzPct val="100000"/>
              <a:buNone/>
            </a:pPr>
            <a:r>
              <a:t/>
            </a:r>
            <a:endParaRPr/>
          </a:p>
          <a:p>
            <a:pPr indent="-4126" lvl="0" marL="91440" rtl="0" algn="l">
              <a:lnSpc>
                <a:spcPct val="90000"/>
              </a:lnSpc>
              <a:spcBef>
                <a:spcPts val="1400"/>
              </a:spcBef>
              <a:spcAft>
                <a:spcPts val="0"/>
              </a:spcAft>
              <a:buSzPct val="100000"/>
              <a:buNone/>
            </a:pPr>
            <a:r>
              <a:t/>
            </a:r>
            <a:endParaRPr/>
          </a:p>
          <a:p>
            <a:pPr indent="-4126" lvl="0" marL="91440" rtl="0" algn="l">
              <a:lnSpc>
                <a:spcPct val="90000"/>
              </a:lnSpc>
              <a:spcBef>
                <a:spcPts val="1400"/>
              </a:spcBef>
              <a:spcAft>
                <a:spcPts val="0"/>
              </a:spcAft>
              <a:buSzPct val="100000"/>
              <a:buNone/>
            </a:pPr>
            <a:r>
              <a:t/>
            </a:r>
            <a:endParaRPr/>
          </a:p>
          <a:p>
            <a:pPr indent="-80962" lvl="0" marL="91440" rtl="0" algn="l">
              <a:lnSpc>
                <a:spcPct val="90000"/>
              </a:lnSpc>
              <a:spcBef>
                <a:spcPts val="1400"/>
              </a:spcBef>
              <a:spcAft>
                <a:spcPts val="0"/>
              </a:spcAft>
              <a:buSzPct val="100000"/>
              <a:buChar char=" "/>
            </a:pPr>
            <a:r>
              <a:rPr lang="en-US"/>
              <a:t>INDIVIDUAL</a:t>
            </a:r>
            <a:r>
              <a:rPr lang="en-US"/>
              <a:t> AND SYSTEMIC ACTIONS</a:t>
            </a:r>
            <a:br>
              <a:rPr lang="en-US"/>
            </a:br>
            <a:br>
              <a:rPr lang="en-US"/>
            </a:br>
            <a:r>
              <a:rPr lang="en-US"/>
              <a:t>ADDRESSING ROOT CAUSES </a:t>
            </a:r>
            <a:br>
              <a:rPr lang="en-US"/>
            </a:br>
            <a:endParaRPr/>
          </a:p>
          <a:p>
            <a:pPr indent="-80962" lvl="0" marL="91440" rtl="0" algn="l">
              <a:lnSpc>
                <a:spcPct val="90000"/>
              </a:lnSpc>
              <a:spcBef>
                <a:spcPts val="1400"/>
              </a:spcBef>
              <a:spcAft>
                <a:spcPts val="0"/>
              </a:spcAft>
              <a:buSzPct val="100000"/>
              <a:buChar char=" "/>
            </a:pPr>
            <a:r>
              <a:rPr lang="en-US"/>
              <a:t>BUILDING RESILIENCE </a:t>
            </a:r>
            <a:br>
              <a:rPr lang="en-US"/>
            </a:br>
            <a:br>
              <a:rPr lang="en-US"/>
            </a:br>
            <a:br>
              <a:rPr lang="en-US"/>
            </a:br>
            <a:r>
              <a:rPr lang="en-US"/>
              <a:t>FAIRNESS AND ACCOUNTABILITY </a:t>
            </a:r>
            <a:endParaRPr/>
          </a:p>
          <a:p>
            <a:pPr indent="-4126" lvl="0" marL="91440" rtl="0" algn="l">
              <a:lnSpc>
                <a:spcPct val="90000"/>
              </a:lnSpc>
              <a:spcBef>
                <a:spcPts val="1400"/>
              </a:spcBef>
              <a:spcAft>
                <a:spcPts val="0"/>
              </a:spcAft>
              <a:buSzPct val="100000"/>
              <a:buNone/>
            </a:pPr>
            <a:r>
              <a:t/>
            </a:r>
            <a:endParaRPr/>
          </a:p>
          <a:p>
            <a:pPr indent="-4126" lvl="0" marL="91440" rtl="0" algn="l">
              <a:lnSpc>
                <a:spcPct val="90000"/>
              </a:lnSpc>
              <a:spcBef>
                <a:spcPts val="1400"/>
              </a:spcBef>
              <a:spcAft>
                <a:spcPts val="0"/>
              </a:spcAft>
              <a:buSzPct val="100000"/>
              <a:buNone/>
            </a:pPr>
            <a:r>
              <a:t/>
            </a:r>
            <a:endParaRPr/>
          </a:p>
          <a:p>
            <a:pPr indent="-4126" lvl="0" marL="91440" rtl="0" algn="l">
              <a:lnSpc>
                <a:spcPct val="90000"/>
              </a:lnSpc>
              <a:spcBef>
                <a:spcPts val="1400"/>
              </a:spcBef>
              <a:spcAft>
                <a:spcPts val="0"/>
              </a:spcAft>
              <a:buSzPct val="100000"/>
              <a:buNone/>
            </a:pPr>
            <a:r>
              <a:t/>
            </a:r>
            <a:endParaRPr/>
          </a:p>
          <a:p>
            <a:pPr indent="-80962" lvl="0" marL="91440" rtl="0" algn="l">
              <a:lnSpc>
                <a:spcPct val="90000"/>
              </a:lnSpc>
              <a:spcBef>
                <a:spcPts val="1400"/>
              </a:spcBef>
              <a:spcAft>
                <a:spcPts val="0"/>
              </a:spcAft>
              <a:buSzPct val="100000"/>
              <a:buChar char=" "/>
            </a:pPr>
            <a:r>
              <a:rPr lang="en-US"/>
              <a:t>(IMF 2022)</a:t>
            </a:r>
            <a:br>
              <a:rPr lang="en-US"/>
            </a:br>
            <a:r>
              <a:rPr lang="en-US" sz="1400"/>
              <a:t>https://www.imf.org/en/Blogs/Articles/2022/06/30/greenhouse-emissions-rise-to-record-erasing-drop-during-pandemic</a:t>
            </a:r>
            <a:endParaRPr/>
          </a:p>
          <a:p>
            <a:pPr indent="-4126" lvl="0" marL="91440" rtl="0" algn="l">
              <a:lnSpc>
                <a:spcPct val="90000"/>
              </a:lnSpc>
              <a:spcBef>
                <a:spcPts val="1400"/>
              </a:spcBef>
              <a:spcAft>
                <a:spcPts val="0"/>
              </a:spcAft>
              <a:buSzPct val="1000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4800"/>
              <a:buFont typeface="Twentieth Century"/>
              <a:buNone/>
            </a:pPr>
            <a:r>
              <a:rPr lang="en-US" sz="4800"/>
              <a:t>QUESTION: TAKING ACTION FOR SYSTEMS CHANGE</a:t>
            </a:r>
            <a:endParaRPr/>
          </a:p>
        </p:txBody>
      </p:sp>
      <p:sp>
        <p:nvSpPr>
          <p:cNvPr id="541" name="Google Shape;541;p48"/>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91440" lvl="0" marL="91440" rtl="0" algn="l">
              <a:lnSpc>
                <a:spcPct val="90000"/>
              </a:lnSpc>
              <a:spcBef>
                <a:spcPts val="1400"/>
              </a:spcBef>
              <a:spcAft>
                <a:spcPts val="0"/>
              </a:spcAft>
              <a:buSzPts val="3600"/>
              <a:buChar char=" "/>
            </a:pPr>
            <a:r>
              <a:rPr b="1" lang="en-US" sz="3600"/>
              <a:t>WHICH COUNTRY WAS THE FIRST IN THE WORLD TO DIVEST ALL PUBLIC FUNDS FROM FOSSIL FUELS?</a:t>
            </a:r>
            <a:endParaRPr/>
          </a:p>
        </p:txBody>
      </p:sp>
      <p:sp>
        <p:nvSpPr>
          <p:cNvPr id="542" name="Google Shape;542;p48"/>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lang="en-US"/>
              <a:t>INDIVIDUAL </a:t>
            </a:r>
            <a:r>
              <a:rPr lang="en-US"/>
              <a:t>BEHAVIOR</a:t>
            </a:r>
            <a:r>
              <a:rPr lang="en-US"/>
              <a:t> CHANGE: </a:t>
            </a:r>
            <a:br>
              <a:rPr lang="en-US"/>
            </a:br>
            <a:r>
              <a:rPr lang="en-US"/>
              <a:t>1% NEED TO CUT EMISSIONS BY 97%</a:t>
            </a:r>
            <a:endParaRPr/>
          </a:p>
        </p:txBody>
      </p:sp>
      <p:pic>
        <p:nvPicPr>
          <p:cNvPr id="548" name="Google Shape;548;p49"/>
          <p:cNvPicPr preferRelativeResize="0"/>
          <p:nvPr>
            <p:ph idx="1" type="body"/>
          </p:nvPr>
        </p:nvPicPr>
        <p:blipFill rotWithShape="1">
          <a:blip r:embed="rId3">
            <a:alphaModFix/>
          </a:blip>
          <a:srcRect b="0" l="0" r="0" t="0"/>
          <a:stretch/>
        </p:blipFill>
        <p:spPr>
          <a:xfrm>
            <a:off x="835863" y="2713407"/>
            <a:ext cx="10118116" cy="26645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5"/>
          <p:cNvSpPr txBox="1"/>
          <p:nvPr>
            <p:ph type="title"/>
          </p:nvPr>
        </p:nvSpPr>
        <p:spPr>
          <a:xfrm>
            <a:off x="630936" y="639520"/>
            <a:ext cx="3429000" cy="171907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b="1" lang="en-US" sz="4000"/>
              <a:t>WHAT MAKES CLIMATE CHANGE A JUSTICE ISSUE? </a:t>
            </a:r>
            <a:br>
              <a:rPr b="1" lang="en-US" sz="4000"/>
            </a:br>
            <a:r>
              <a:rPr b="1" lang="en-US" sz="4000">
                <a:solidFill>
                  <a:schemeClr val="dk1"/>
                </a:solidFill>
                <a:latin typeface="Twentieth Century"/>
                <a:ea typeface="Twentieth Century"/>
                <a:cs typeface="Twentieth Century"/>
                <a:sym typeface="Twentieth Century"/>
              </a:rPr>
              <a:t> </a:t>
            </a:r>
            <a:endParaRPr/>
          </a:p>
        </p:txBody>
      </p:sp>
      <p:sp>
        <p:nvSpPr>
          <p:cNvPr id="203" name="Google Shape;203;p5"/>
          <p:cNvSpPr txBox="1"/>
          <p:nvPr>
            <p:ph idx="1" type="body"/>
          </p:nvPr>
        </p:nvSpPr>
        <p:spPr>
          <a:xfrm>
            <a:off x="630936" y="2807208"/>
            <a:ext cx="3429000" cy="3410712"/>
          </a:xfrm>
          <a:prstGeom prst="rect">
            <a:avLst/>
          </a:prstGeom>
          <a:noFill/>
          <a:ln>
            <a:noFill/>
          </a:ln>
        </p:spPr>
        <p:txBody>
          <a:bodyPr anchorCtr="0" anchor="t" bIns="45700" lIns="91425" spcFirstLastPara="1" rIns="91425" wrap="square" tIns="45700">
            <a:normAutofit fontScale="85000" lnSpcReduction="20000"/>
          </a:bodyPr>
          <a:lstStyle/>
          <a:p>
            <a:pPr indent="0" lvl="0" marL="91440" rtl="0" algn="l">
              <a:lnSpc>
                <a:spcPct val="90000"/>
              </a:lnSpc>
              <a:spcBef>
                <a:spcPts val="0"/>
              </a:spcBef>
              <a:spcAft>
                <a:spcPts val="0"/>
              </a:spcAft>
              <a:buSzPct val="100000"/>
              <a:buNone/>
            </a:pPr>
            <a:r>
              <a:t/>
            </a:r>
            <a:endParaRPr sz="2200"/>
          </a:p>
          <a:p>
            <a:pPr indent="0" lvl="0" marL="0" rtl="0" algn="l">
              <a:lnSpc>
                <a:spcPct val="90000"/>
              </a:lnSpc>
              <a:spcBef>
                <a:spcPts val="1400"/>
              </a:spcBef>
              <a:spcAft>
                <a:spcPts val="0"/>
              </a:spcAft>
              <a:buSzPct val="100000"/>
              <a:buNone/>
            </a:pPr>
            <a:r>
              <a:rPr b="1" lang="en-US" sz="2200"/>
              <a:t>1.Who’s responsible?</a:t>
            </a:r>
            <a:br>
              <a:rPr b="1" lang="en-US"/>
            </a:br>
            <a:br>
              <a:rPr b="1" lang="en-US" sz="2200"/>
            </a:br>
            <a:r>
              <a:rPr b="1" lang="en-US" sz="2200"/>
              <a:t>2. Who/where are the consequences being felt?</a:t>
            </a:r>
            <a:br>
              <a:rPr b="1" lang="en-US" sz="2200"/>
            </a:br>
            <a:br>
              <a:rPr b="1" lang="en-US" sz="2200"/>
            </a:br>
            <a:r>
              <a:rPr b="1" lang="en-US" sz="2200"/>
              <a:t>3.Who makes decisions about this issue – who has the biggest say? Who should have? </a:t>
            </a:r>
            <a:br>
              <a:rPr b="1" lang="en-US" sz="2200"/>
            </a:br>
            <a:br>
              <a:rPr b="1" lang="en-US" sz="2200"/>
            </a:br>
            <a:r>
              <a:rPr b="1" lang="en-US" sz="2200"/>
              <a:t>3. Solutions – who benefits/loses</a:t>
            </a:r>
            <a:endParaRPr/>
          </a:p>
          <a:p>
            <a:pPr indent="0" lvl="0" marL="0" rtl="0" algn="l">
              <a:lnSpc>
                <a:spcPct val="90000"/>
              </a:lnSpc>
              <a:spcBef>
                <a:spcPts val="1400"/>
              </a:spcBef>
              <a:spcAft>
                <a:spcPts val="0"/>
              </a:spcAft>
              <a:buSzPct val="100000"/>
              <a:buNone/>
            </a:pPr>
            <a:br>
              <a:rPr b="1" lang="en-US"/>
            </a:br>
            <a:endParaRPr b="1" sz="2200"/>
          </a:p>
        </p:txBody>
      </p:sp>
      <p:pic>
        <p:nvPicPr>
          <p:cNvPr id="204" name="Google Shape;204;p5"/>
          <p:cNvPicPr preferRelativeResize="0"/>
          <p:nvPr>
            <p:ph idx="2" type="body"/>
          </p:nvPr>
        </p:nvPicPr>
        <p:blipFill rotWithShape="1">
          <a:blip r:embed="rId3">
            <a:alphaModFix/>
          </a:blip>
          <a:srcRect b="0" l="0" r="0" t="0"/>
          <a:stretch/>
        </p:blipFill>
        <p:spPr>
          <a:xfrm>
            <a:off x="5407877" y="640080"/>
            <a:ext cx="5396558" cy="55778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0"/>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3600"/>
              <a:buNone/>
            </a:pPr>
            <a:r>
              <a:rPr b="1" lang="en-US" sz="3600"/>
              <a:t>WHICH COUNTRY WAS THE FIRST IN THE WORLD TO DIVEST ALL PUBLIC FUNDS FROM FOSSIL FUELS?</a:t>
            </a:r>
            <a:br>
              <a:rPr b="1" lang="en-US" sz="3600"/>
            </a:br>
            <a:br>
              <a:rPr b="1" lang="en-US" sz="3600"/>
            </a:br>
            <a:r>
              <a:rPr b="1" lang="en-US" sz="3600" u="sng"/>
              <a:t>IRELAND</a:t>
            </a:r>
            <a:endParaRPr/>
          </a:p>
        </p:txBody>
      </p:sp>
      <p:sp>
        <p:nvSpPr>
          <p:cNvPr id="554" name="Google Shape;554;p50"/>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91440" lvl="0" marL="91440" rtl="0" algn="l">
              <a:lnSpc>
                <a:spcPct val="90000"/>
              </a:lnSpc>
              <a:spcBef>
                <a:spcPts val="1400"/>
              </a:spcBef>
              <a:spcAft>
                <a:spcPts val="0"/>
              </a:spcAft>
              <a:buSzPts val="4800"/>
              <a:buChar char=" "/>
            </a:pPr>
            <a:r>
              <a:rPr b="1" lang="en-US" sz="4800"/>
              <a:t> </a:t>
            </a:r>
            <a:endParaRPr/>
          </a:p>
        </p:txBody>
      </p:sp>
      <p:pic>
        <p:nvPicPr>
          <p:cNvPr descr="Celebrations outside Leinster House as the Dáil says Yes to Divest from Fossil Fuels on Thursday July 12th 2018. (Photo: Mark Stedman)" id="555" name="Google Shape;555;p50"/>
          <p:cNvPicPr preferRelativeResize="0"/>
          <p:nvPr/>
        </p:nvPicPr>
        <p:blipFill rotWithShape="1">
          <a:blip r:embed="rId3">
            <a:alphaModFix/>
          </a:blip>
          <a:srcRect b="2916" l="0" r="1" t="9904"/>
          <a:stretch/>
        </p:blipFill>
        <p:spPr>
          <a:xfrm>
            <a:off x="5884164" y="2427890"/>
            <a:ext cx="5759355" cy="335150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descr="Celebrations outside Leinster House as the Dáil says Yes to Divest from Fossil Fuels on Thursday July 12th 2018. (Photo: Mark Stedman)" id="560" name="Google Shape;560;p51"/>
          <p:cNvPicPr preferRelativeResize="0"/>
          <p:nvPr>
            <p:ph idx="1" type="body"/>
          </p:nvPr>
        </p:nvPicPr>
        <p:blipFill rotWithShape="1">
          <a:blip r:embed="rId3">
            <a:alphaModFix/>
          </a:blip>
          <a:srcRect b="4118" l="0" r="0" t="11612"/>
          <a:stretch/>
        </p:blipFill>
        <p:spPr>
          <a:xfrm>
            <a:off x="20" y="10"/>
            <a:ext cx="12191980" cy="6857990"/>
          </a:xfrm>
          <a:prstGeom prst="rect">
            <a:avLst/>
          </a:prstGeom>
          <a:noFill/>
          <a:ln>
            <a:noFill/>
          </a:ln>
        </p:spPr>
      </p:pic>
      <p:sp>
        <p:nvSpPr>
          <p:cNvPr id="561" name="Google Shape;561;p51"/>
          <p:cNvSpPr txBox="1"/>
          <p:nvPr>
            <p:ph type="title"/>
          </p:nvPr>
        </p:nvSpPr>
        <p:spPr>
          <a:xfrm>
            <a:off x="523875" y="5833240"/>
            <a:ext cx="11210925" cy="798787"/>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lt1"/>
              </a:buClr>
              <a:buSzPts val="3600"/>
              <a:buFont typeface="Twentieth Century"/>
              <a:buNone/>
            </a:pPr>
            <a:r>
              <a:rPr lang="en-US" sz="3600">
                <a:solidFill>
                  <a:schemeClr val="lt1"/>
                </a:solidFill>
              </a:rPr>
              <a:t> </a:t>
            </a:r>
            <a:r>
              <a:rPr b="1" lang="en-US" sz="3600">
                <a:solidFill>
                  <a:schemeClr val="lt1"/>
                </a:solidFill>
              </a:rPr>
              <a:t>SYSTEM CHANGE – NOT  CLIAMTE CHANGE</a:t>
            </a:r>
            <a:endParaRPr b="1" sz="320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52"/>
          <p:cNvSpPr txBox="1"/>
          <p:nvPr>
            <p:ph type="title"/>
          </p:nvPr>
        </p:nvSpPr>
        <p:spPr>
          <a:xfrm>
            <a:off x="481013" y="3752849"/>
            <a:ext cx="3290887" cy="2452687"/>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3600"/>
              <a:buFont typeface="Twentieth Century"/>
              <a:buNone/>
            </a:pPr>
            <a:r>
              <a:rPr lang="en-US" sz="3600"/>
              <a:t>FIND OUT MORE</a:t>
            </a:r>
            <a:endParaRPr/>
          </a:p>
        </p:txBody>
      </p:sp>
      <p:pic>
        <p:nvPicPr>
          <p:cNvPr descr="See the source image" id="567" name="Google Shape;567;p52"/>
          <p:cNvPicPr preferRelativeResize="0"/>
          <p:nvPr>
            <p:ph idx="2" type="body"/>
          </p:nvPr>
        </p:nvPicPr>
        <p:blipFill rotWithShape="1">
          <a:blip r:embed="rId3">
            <a:alphaModFix/>
          </a:blip>
          <a:srcRect b="22969" l="0" r="0" t="22925"/>
          <a:stretch/>
        </p:blipFill>
        <p:spPr>
          <a:xfrm>
            <a:off x="20" y="10"/>
            <a:ext cx="12191980" cy="3710603"/>
          </a:xfrm>
          <a:prstGeom prst="rect">
            <a:avLst/>
          </a:prstGeom>
          <a:noFill/>
          <a:ln>
            <a:noFill/>
          </a:ln>
        </p:spPr>
      </p:pic>
      <p:sp>
        <p:nvSpPr>
          <p:cNvPr id="568" name="Google Shape;568;p52"/>
          <p:cNvSpPr txBox="1"/>
          <p:nvPr>
            <p:ph idx="1" type="body"/>
          </p:nvPr>
        </p:nvSpPr>
        <p:spPr>
          <a:xfrm>
            <a:off x="4223982" y="3752850"/>
            <a:ext cx="7485413" cy="24526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1800"/>
              <a:t>Read more about how the campaign was run: </a:t>
            </a:r>
            <a:endParaRPr/>
          </a:p>
          <a:p>
            <a:pPr indent="0" lvl="0" marL="0" rtl="0" algn="l">
              <a:lnSpc>
                <a:spcPct val="90000"/>
              </a:lnSpc>
              <a:spcBef>
                <a:spcPts val="1400"/>
              </a:spcBef>
              <a:spcAft>
                <a:spcPts val="0"/>
              </a:spcAft>
              <a:buSzPts val="1800"/>
              <a:buNone/>
            </a:pPr>
            <a:r>
              <a:rPr lang="en-US" sz="1800" u="sng">
                <a:solidFill>
                  <a:schemeClr val="hlink"/>
                </a:solidFill>
                <a:hlinkClick r:id="rId4"/>
              </a:rPr>
              <a:t>Ireland leads the way in landmark Divestment Bill | Trócaire (trocaire.org)</a:t>
            </a:r>
            <a:endParaRPr sz="1800"/>
          </a:p>
          <a:p>
            <a:pPr indent="0" lvl="0" marL="0" rtl="0" algn="l">
              <a:lnSpc>
                <a:spcPct val="90000"/>
              </a:lnSpc>
              <a:spcBef>
                <a:spcPts val="1400"/>
              </a:spcBef>
              <a:spcAft>
                <a:spcPts val="0"/>
              </a:spcAft>
              <a:buSzPts val="1800"/>
              <a:buNone/>
            </a:pPr>
            <a:r>
              <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ACTIVITY: WHAT’S MISSING FROM THIS PICTURE?</a:t>
            </a:r>
            <a:endParaRPr/>
          </a:p>
        </p:txBody>
      </p:sp>
      <p:pic>
        <p:nvPicPr>
          <p:cNvPr descr="A piece of paper with drawings on it&#10;&#10;Description automatically generated with low confidence" id="574" name="Google Shape;574;p53"/>
          <p:cNvPicPr preferRelativeResize="0"/>
          <p:nvPr>
            <p:ph idx="1" type="body"/>
          </p:nvPr>
        </p:nvPicPr>
        <p:blipFill rotWithShape="1">
          <a:blip r:embed="rId3">
            <a:alphaModFix/>
          </a:blip>
          <a:srcRect b="0" l="0" r="0" t="0"/>
          <a:stretch/>
        </p:blipFill>
        <p:spPr>
          <a:xfrm>
            <a:off x="245693" y="1950721"/>
            <a:ext cx="2844800" cy="2133600"/>
          </a:xfrm>
          <a:prstGeom prst="rect">
            <a:avLst/>
          </a:prstGeom>
          <a:noFill/>
          <a:ln>
            <a:noFill/>
          </a:ln>
        </p:spPr>
      </p:pic>
      <p:pic>
        <p:nvPicPr>
          <p:cNvPr descr="A white paper with writing on it&#10;&#10;Description automatically generated with low confidence" id="575" name="Google Shape;575;p53"/>
          <p:cNvPicPr preferRelativeResize="0"/>
          <p:nvPr/>
        </p:nvPicPr>
        <p:blipFill rotWithShape="1">
          <a:blip r:embed="rId4">
            <a:alphaModFix/>
          </a:blip>
          <a:srcRect b="0" l="0" r="0" t="0"/>
          <a:stretch/>
        </p:blipFill>
        <p:spPr>
          <a:xfrm>
            <a:off x="4382007" y="1943253"/>
            <a:ext cx="3004313" cy="2253235"/>
          </a:xfrm>
          <a:prstGeom prst="rect">
            <a:avLst/>
          </a:prstGeom>
          <a:noFill/>
          <a:ln>
            <a:noFill/>
          </a:ln>
        </p:spPr>
      </p:pic>
      <p:pic>
        <p:nvPicPr>
          <p:cNvPr descr="A picture containing text, handwriting, paper, paper product&#10;&#10;Description automatically generated" id="576" name="Google Shape;576;p53"/>
          <p:cNvPicPr preferRelativeResize="0"/>
          <p:nvPr/>
        </p:nvPicPr>
        <p:blipFill rotWithShape="1">
          <a:blip r:embed="rId5">
            <a:alphaModFix/>
          </a:blip>
          <a:srcRect b="0" l="0" r="0" t="0"/>
          <a:stretch/>
        </p:blipFill>
        <p:spPr>
          <a:xfrm>
            <a:off x="2415678" y="4483316"/>
            <a:ext cx="3004313" cy="2253235"/>
          </a:xfrm>
          <a:prstGeom prst="rect">
            <a:avLst/>
          </a:prstGeom>
          <a:noFill/>
          <a:ln>
            <a:noFill/>
          </a:ln>
        </p:spPr>
      </p:pic>
      <p:pic>
        <p:nvPicPr>
          <p:cNvPr descr="A poster with writing on it&#10;&#10;Description automatically generated with low confidence" id="577" name="Google Shape;577;p53"/>
          <p:cNvPicPr preferRelativeResize="0"/>
          <p:nvPr/>
        </p:nvPicPr>
        <p:blipFill rotWithShape="1">
          <a:blip r:embed="rId6">
            <a:alphaModFix/>
          </a:blip>
          <a:srcRect b="0" l="0" r="0" t="0"/>
          <a:stretch/>
        </p:blipFill>
        <p:spPr>
          <a:xfrm rot="-5400000">
            <a:off x="7043344" y="4165064"/>
            <a:ext cx="2167303" cy="2889737"/>
          </a:xfrm>
          <a:prstGeom prst="rect">
            <a:avLst/>
          </a:prstGeom>
          <a:noFill/>
          <a:ln>
            <a:noFill/>
          </a:ln>
        </p:spPr>
      </p:pic>
      <p:pic>
        <p:nvPicPr>
          <p:cNvPr descr="A white paper with writing on it&#10;&#10;Description automatically generated with low confidence" id="578" name="Google Shape;578;p53"/>
          <p:cNvPicPr preferRelativeResize="0"/>
          <p:nvPr/>
        </p:nvPicPr>
        <p:blipFill rotWithShape="1">
          <a:blip r:embed="rId7">
            <a:alphaModFix/>
          </a:blip>
          <a:srcRect b="0" l="0" r="0" t="0"/>
          <a:stretch/>
        </p:blipFill>
        <p:spPr>
          <a:xfrm rot="-5400000">
            <a:off x="9102524" y="1554501"/>
            <a:ext cx="2332512" cy="311001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54"/>
          <p:cNvSpPr txBox="1"/>
          <p:nvPr>
            <p:ph type="title"/>
          </p:nvPr>
        </p:nvSpPr>
        <p:spPr>
          <a:xfrm>
            <a:off x="102412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4300"/>
              <a:buFont typeface="Twentieth Century"/>
              <a:buNone/>
            </a:pPr>
            <a:r>
              <a:rPr lang="en-US" sz="4300"/>
              <a:t>ACTIVITY: THE PRODUCTION CYCLE</a:t>
            </a:r>
            <a:br>
              <a:rPr lang="en-US" sz="4300"/>
            </a:br>
            <a:r>
              <a:rPr lang="en-US" sz="2000"/>
              <a:t>THE STORY OF STUFF (2010)</a:t>
            </a:r>
            <a:br>
              <a:rPr lang="en-US" sz="2000"/>
            </a:br>
            <a:r>
              <a:rPr lang="en-US" sz="2000"/>
              <a:t>FULL VIDEO: WWW.YOUTUBE.COM/WATCH?V=9GORQROIGQM </a:t>
            </a:r>
            <a:endParaRPr/>
          </a:p>
        </p:txBody>
      </p:sp>
      <p:sp>
        <p:nvSpPr>
          <p:cNvPr id="584" name="Google Shape;584;p54"/>
          <p:cNvSpPr txBox="1"/>
          <p:nvPr>
            <p:ph idx="2" type="body"/>
          </p:nvPr>
        </p:nvSpPr>
        <p:spPr>
          <a:xfrm>
            <a:off x="806450" y="2286000"/>
            <a:ext cx="6438900" cy="402336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0"/>
              </a:spcBef>
              <a:spcAft>
                <a:spcPts val="0"/>
              </a:spcAft>
              <a:buSzPts val="1400"/>
              <a:buNone/>
            </a:pPr>
            <a:r>
              <a:rPr lang="en-US" sz="1400"/>
              <a:t>Activity 5 small groups / 5 large sheets: </a:t>
            </a:r>
            <a:br>
              <a:rPr lang="en-US" sz="1400"/>
            </a:br>
            <a:br>
              <a:rPr lang="en-US" sz="1400"/>
            </a:br>
            <a:r>
              <a:rPr lang="en-US" sz="1400"/>
              <a:t>Extraction - Production - Distribution – Consumption - Disposal </a:t>
            </a:r>
            <a:endParaRPr/>
          </a:p>
          <a:p>
            <a:pPr indent="0" lvl="0" marL="0" rtl="0" algn="l">
              <a:lnSpc>
                <a:spcPct val="90000"/>
              </a:lnSpc>
              <a:spcBef>
                <a:spcPts val="1400"/>
              </a:spcBef>
              <a:spcAft>
                <a:spcPts val="0"/>
              </a:spcAft>
              <a:buSzPts val="1400"/>
              <a:buNone/>
            </a:pPr>
            <a:r>
              <a:rPr lang="en-US" sz="1400"/>
              <a:t>- When it comes to climate action, where are actions generally focused? </a:t>
            </a:r>
            <a:br>
              <a:rPr lang="en-US" sz="1400"/>
            </a:br>
            <a:r>
              <a:rPr lang="en-US" sz="1400"/>
              <a:t>[Usually on disposal or consumption] </a:t>
            </a:r>
            <a:br>
              <a:rPr lang="en-US" sz="1400"/>
            </a:br>
            <a:r>
              <a:rPr lang="en-US" sz="1400"/>
              <a:t>- What other steps/elements are missing in this system? </a:t>
            </a:r>
            <a:br>
              <a:rPr lang="en-US" sz="1400"/>
            </a:br>
            <a:r>
              <a:rPr lang="en-US" sz="1400"/>
              <a:t>- Introduce the ‘finance’ and ‘design’ cards. Where would these go in the </a:t>
            </a:r>
            <a:endParaRPr/>
          </a:p>
          <a:p>
            <a:pPr indent="0" lvl="0" marL="0" rtl="0" algn="l">
              <a:lnSpc>
                <a:spcPct val="90000"/>
              </a:lnSpc>
              <a:spcBef>
                <a:spcPts val="1400"/>
              </a:spcBef>
              <a:spcAft>
                <a:spcPts val="0"/>
              </a:spcAft>
              <a:buSzPts val="1400"/>
              <a:buNone/>
            </a:pPr>
            <a:r>
              <a:rPr lang="en-US" sz="1400"/>
              <a:t>Watch this introduction to The Story of Stuff until 1.44 min “People live and work all along this system…”</a:t>
            </a:r>
            <a:br>
              <a:rPr lang="en-US" sz="1400"/>
            </a:br>
            <a:r>
              <a:rPr lang="en-US" sz="1400" u="sng">
                <a:solidFill>
                  <a:schemeClr val="hlink"/>
                </a:solidFill>
                <a:hlinkClick r:id="rId3"/>
              </a:rPr>
              <a:t>https://www.youtube.com/watch?v=OqZMTY4V7Ts</a:t>
            </a:r>
            <a:br>
              <a:rPr lang="en-US" sz="1400"/>
            </a:br>
            <a:r>
              <a:rPr lang="en-US" sz="1400"/>
              <a:t>With subtitles</a:t>
            </a:r>
            <a:r>
              <a:rPr b="1" lang="en-US" sz="1400"/>
              <a:t> </a:t>
            </a:r>
            <a:r>
              <a:rPr b="1" lang="en-US" sz="1100">
                <a:solidFill>
                  <a:srgbClr val="0F0F0F"/>
                </a:solidFill>
                <a:latin typeface="Roboto"/>
                <a:ea typeface="Roboto"/>
                <a:cs typeface="Roboto"/>
                <a:sym typeface="Roboto"/>
              </a:rPr>
              <a:t>P</a:t>
            </a:r>
            <a:r>
              <a:rPr b="1" i="0" lang="en-US" sz="1100">
                <a:solidFill>
                  <a:srgbClr val="0F0F0F"/>
                </a:solidFill>
                <a:latin typeface="Roboto"/>
                <a:ea typeface="Roboto"/>
                <a:cs typeface="Roboto"/>
                <a:sym typeface="Roboto"/>
              </a:rPr>
              <a:t>ortuguês</a:t>
            </a:r>
            <a:r>
              <a:rPr b="1" lang="en-US" sz="1100">
                <a:solidFill>
                  <a:srgbClr val="0F0F0F"/>
                </a:solidFill>
                <a:latin typeface="Roboto"/>
                <a:ea typeface="Roboto"/>
                <a:cs typeface="Roboto"/>
                <a:sym typeface="Roboto"/>
              </a:rPr>
              <a:t> </a:t>
            </a:r>
            <a:r>
              <a:rPr lang="en-US" sz="1400"/>
              <a:t>www.youtube.com/watch?v=3c88_Z0FF4k</a:t>
            </a:r>
            <a:endParaRPr/>
          </a:p>
          <a:p>
            <a:pPr indent="0" lvl="0" marL="0" rtl="0" algn="l">
              <a:lnSpc>
                <a:spcPct val="90000"/>
              </a:lnSpc>
              <a:spcBef>
                <a:spcPts val="1400"/>
              </a:spcBef>
              <a:spcAft>
                <a:spcPts val="0"/>
              </a:spcAft>
              <a:buSzPts val="1400"/>
              <a:buNone/>
            </a:pPr>
            <a:r>
              <a:rPr lang="en-US" sz="1400"/>
              <a:t>- What do you think is missing from this picture? Write and draw in your ideas.</a:t>
            </a:r>
            <a:br>
              <a:rPr lang="en-US" sz="1400"/>
            </a:br>
            <a:br>
              <a:rPr lang="en-US" sz="1400"/>
            </a:br>
            <a:r>
              <a:rPr lang="en-US" sz="1400"/>
              <a:t>- Consider ‘justice’ questions. Do all people have the same power? Who benefits and who loses in this system? </a:t>
            </a:r>
            <a:br>
              <a:rPr lang="en-US" sz="1400"/>
            </a:br>
            <a:br>
              <a:rPr lang="en-US" sz="1400"/>
            </a:br>
            <a:r>
              <a:rPr lang="en-US" sz="1400"/>
              <a:t>- Consider ideas for where broader actions (beyond individual behaviour changes) could be effective. Do we know of any groups taking action here? </a:t>
            </a:r>
            <a:br>
              <a:rPr lang="en-US" sz="1400"/>
            </a:br>
            <a:br>
              <a:rPr lang="en-US" sz="1400"/>
            </a:br>
            <a:br>
              <a:rPr lang="en-US" sz="1400"/>
            </a:br>
            <a:endParaRPr sz="1400"/>
          </a:p>
        </p:txBody>
      </p:sp>
      <p:pic>
        <p:nvPicPr>
          <p:cNvPr descr="Story of Stuff" id="585" name="Google Shape;585;p54"/>
          <p:cNvPicPr preferRelativeResize="0"/>
          <p:nvPr>
            <p:ph idx="1" type="body"/>
          </p:nvPr>
        </p:nvPicPr>
        <p:blipFill rotWithShape="1">
          <a:blip r:embed="rId4">
            <a:alphaModFix/>
          </a:blip>
          <a:srcRect b="1709" l="0" r="2" t="0"/>
          <a:stretch/>
        </p:blipFill>
        <p:spPr>
          <a:xfrm>
            <a:off x="7552266" y="10"/>
            <a:ext cx="4639733" cy="685799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CLIMATE ACTION: POINTS OF INTERVENTION</a:t>
            </a:r>
            <a:endParaRPr/>
          </a:p>
        </p:txBody>
      </p:sp>
      <p:pic>
        <p:nvPicPr>
          <p:cNvPr descr="A group of papers with black writing on them&#10;&#10;AI-generated content may be incorrect." id="591" name="Google Shape;591;p55"/>
          <p:cNvPicPr preferRelativeResize="0"/>
          <p:nvPr>
            <p:ph idx="1" type="body"/>
          </p:nvPr>
        </p:nvPicPr>
        <p:blipFill rotWithShape="1">
          <a:blip r:embed="rId3">
            <a:alphaModFix/>
          </a:blip>
          <a:srcRect b="0" l="0" r="0" t="0"/>
          <a:stretch/>
        </p:blipFill>
        <p:spPr>
          <a:xfrm rot="10800000">
            <a:off x="1023938" y="2918300"/>
            <a:ext cx="9720262" cy="27581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5" name="Shape 595"/>
        <p:cNvGrpSpPr/>
        <p:nvPr/>
      </p:nvGrpSpPr>
      <p:grpSpPr>
        <a:xfrm>
          <a:off x="0" y="0"/>
          <a:ext cx="0" cy="0"/>
          <a:chOff x="0" y="0"/>
          <a:chExt cx="0" cy="0"/>
        </a:xfrm>
      </p:grpSpPr>
      <p:cxnSp>
        <p:nvCxnSpPr>
          <p:cNvPr id="596" name="Google Shape;596;p56"/>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597" name="Google Shape;597;p56"/>
          <p:cNvSpPr txBox="1"/>
          <p:nvPr>
            <p:ph type="title"/>
          </p:nvPr>
        </p:nvSpPr>
        <p:spPr>
          <a:xfrm>
            <a:off x="1024128" y="585216"/>
            <a:ext cx="5867061"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lang="en-US"/>
              <a:t>CLIMATE ACTION: POINTS OF INTERVENTION</a:t>
            </a:r>
            <a:br>
              <a:rPr lang="en-US"/>
            </a:br>
            <a:endParaRPr/>
          </a:p>
        </p:txBody>
      </p:sp>
      <p:pic>
        <p:nvPicPr>
          <p:cNvPr descr="A group of people holding signs&#10;&#10;AI-generated content may be incorrect." id="598" name="Google Shape;598;p56"/>
          <p:cNvPicPr preferRelativeResize="0"/>
          <p:nvPr>
            <p:ph idx="2" type="body"/>
          </p:nvPr>
        </p:nvPicPr>
        <p:blipFill rotWithShape="1">
          <a:blip r:embed="rId3">
            <a:alphaModFix/>
          </a:blip>
          <a:srcRect b="0" l="0" r="0" t="0"/>
          <a:stretch/>
        </p:blipFill>
        <p:spPr>
          <a:xfrm>
            <a:off x="1024128" y="2549654"/>
            <a:ext cx="5867061" cy="3358892"/>
          </a:xfrm>
          <a:prstGeom prst="rect">
            <a:avLst/>
          </a:prstGeom>
          <a:noFill/>
          <a:ln>
            <a:noFill/>
          </a:ln>
        </p:spPr>
      </p:pic>
      <p:sp>
        <p:nvSpPr>
          <p:cNvPr id="599" name="Google Shape;599;p56"/>
          <p:cNvSpPr/>
          <p:nvPr/>
        </p:nvSpPr>
        <p:spPr>
          <a:xfrm>
            <a:off x="7534656" y="-2"/>
            <a:ext cx="4657344"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600" name="Google Shape;600;p56"/>
          <p:cNvSpPr txBox="1"/>
          <p:nvPr>
            <p:ph idx="1" type="body"/>
          </p:nvPr>
        </p:nvSpPr>
        <p:spPr>
          <a:xfrm>
            <a:off x="8021490" y="585216"/>
            <a:ext cx="3527043" cy="5586984"/>
          </a:xfrm>
          <a:prstGeom prst="rect">
            <a:avLst/>
          </a:prstGeom>
          <a:noFill/>
          <a:ln>
            <a:noFill/>
          </a:ln>
        </p:spPr>
        <p:txBody>
          <a:bodyPr anchorCtr="0" anchor="ctr" bIns="45700" lIns="45700" spcFirstLastPara="1" rIns="45700" wrap="square" tIns="45700">
            <a:normAutofit fontScale="92500" lnSpcReduction="20000"/>
          </a:bodyPr>
          <a:lstStyle/>
          <a:p>
            <a:pPr indent="-117475" lvl="0" marL="91440" rtl="0" algn="l">
              <a:lnSpc>
                <a:spcPct val="90000"/>
              </a:lnSpc>
              <a:spcBef>
                <a:spcPts val="0"/>
              </a:spcBef>
              <a:spcAft>
                <a:spcPts val="0"/>
              </a:spcAft>
              <a:buSzPct val="100000"/>
              <a:buChar char=" "/>
            </a:pPr>
            <a:r>
              <a:rPr lang="en-US" sz="2000">
                <a:solidFill>
                  <a:srgbClr val="FFFFFF"/>
                </a:solidFill>
              </a:rPr>
              <a:t>Different climate actions can be taken at different points along this cycle.</a:t>
            </a:r>
            <a:br>
              <a:rPr lang="en-US" sz="2000">
                <a:solidFill>
                  <a:srgbClr val="FFFFFF"/>
                </a:solidFill>
              </a:rPr>
            </a:br>
            <a:br>
              <a:rPr lang="en-US" sz="2000">
                <a:solidFill>
                  <a:srgbClr val="FFFFFF"/>
                </a:solidFill>
              </a:rPr>
            </a:br>
            <a:r>
              <a:rPr lang="en-US" sz="2000">
                <a:solidFill>
                  <a:srgbClr val="FFFFFF"/>
                </a:solidFill>
              </a:rPr>
              <a:t>What points of intervention do you consider the most impactful? </a:t>
            </a:r>
            <a:br>
              <a:rPr lang="en-US" sz="2000">
                <a:solidFill>
                  <a:srgbClr val="FFFFFF"/>
                </a:solidFill>
              </a:rPr>
            </a:br>
            <a:br>
              <a:rPr lang="en-US" sz="2000">
                <a:solidFill>
                  <a:srgbClr val="FFFFFF"/>
                </a:solidFill>
              </a:rPr>
            </a:br>
            <a:r>
              <a:rPr lang="en-US" sz="2000">
                <a:solidFill>
                  <a:srgbClr val="FFFFFF"/>
                </a:solidFill>
              </a:rPr>
              <a:t>Look at the climate action cards – where would you place each card. </a:t>
            </a:r>
            <a:br>
              <a:rPr lang="en-US" sz="2000">
                <a:solidFill>
                  <a:srgbClr val="FFFFFF"/>
                </a:solidFill>
              </a:rPr>
            </a:br>
            <a:br>
              <a:rPr lang="en-US" sz="2000">
                <a:solidFill>
                  <a:srgbClr val="FFFFFF"/>
                </a:solidFill>
              </a:rPr>
            </a:br>
            <a:r>
              <a:rPr lang="en-US" sz="2000">
                <a:solidFill>
                  <a:srgbClr val="FFFFFF"/>
                </a:solidFill>
              </a:rPr>
              <a:t>Discuss the opportunities and challenges of each point of intervention.</a:t>
            </a:r>
            <a:br>
              <a:rPr lang="en-US" sz="2000">
                <a:solidFill>
                  <a:srgbClr val="FFFFFF"/>
                </a:solidFill>
              </a:rPr>
            </a:br>
            <a:br>
              <a:rPr lang="en-US" sz="2000">
                <a:solidFill>
                  <a:srgbClr val="FFFFFF"/>
                </a:solidFill>
              </a:rPr>
            </a:br>
            <a:br>
              <a:rPr lang="en-US" sz="2000">
                <a:solidFill>
                  <a:srgbClr val="FFFFFF"/>
                </a:solidFill>
              </a:rPr>
            </a:br>
            <a:r>
              <a:rPr lang="en-US" sz="2000">
                <a:solidFill>
                  <a:srgbClr val="FFFFFF"/>
                </a:solidFill>
              </a:rPr>
              <a:t>KEY DISCUSSION POINT: WHAT END OF THE SPECTRUM IS MOST IMPACTFUL IN TERMS OF ACTION? [Link to Impact Ranking Matrix] </a:t>
            </a:r>
            <a:br>
              <a:rPr lang="en-US" sz="2000">
                <a:solidFill>
                  <a:srgbClr val="FFFFFF"/>
                </a:solidFill>
              </a:rPr>
            </a:br>
            <a:br>
              <a:rPr lang="en-US" sz="2000">
                <a:solidFill>
                  <a:srgbClr val="FFFFFF"/>
                </a:solidFill>
              </a:rPr>
            </a:br>
            <a:r>
              <a:rPr lang="en-US" sz="2000">
                <a:solidFill>
                  <a:srgbClr val="FFFFFF"/>
                </a:solidFill>
              </a:rPr>
              <a:t>Sample case studies here: </a:t>
            </a:r>
            <a:br>
              <a:rPr lang="en-US" sz="2000">
                <a:solidFill>
                  <a:srgbClr val="FFFFFF"/>
                </a:solidFill>
              </a:rPr>
            </a:br>
            <a:r>
              <a:rPr lang="en-US" sz="1500">
                <a:solidFill>
                  <a:srgbClr val="FFFFFF"/>
                </a:solidFill>
              </a:rPr>
              <a:t>https://docs.google.com/presentation/d/1LqLpJejzSDQQN6ej-ovUiSFm5AP7jn5bgehscZx3XUc/edit?usp=sharing</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4" name="Shape 604"/>
        <p:cNvGrpSpPr/>
        <p:nvPr/>
      </p:nvGrpSpPr>
      <p:grpSpPr>
        <a:xfrm>
          <a:off x="0" y="0"/>
          <a:ext cx="0" cy="0"/>
          <a:chOff x="0" y="0"/>
          <a:chExt cx="0" cy="0"/>
        </a:xfrm>
      </p:grpSpPr>
      <p:cxnSp>
        <p:nvCxnSpPr>
          <p:cNvPr id="605" name="Google Shape;605;p57"/>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606" name="Google Shape;606;p57"/>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607" name="Google Shape;607;p57"/>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000"/>
              <a:buFont typeface="Twentieth Century"/>
              <a:buNone/>
            </a:pPr>
            <a:r>
              <a:rPr lang="en-US" sz="4100">
                <a:solidFill>
                  <a:srgbClr val="FFFFFF"/>
                </a:solidFill>
              </a:rPr>
              <a:t>ECONOWHA…?</a:t>
            </a:r>
            <a:endParaRPr sz="4100"/>
          </a:p>
        </p:txBody>
      </p:sp>
      <p:cxnSp>
        <p:nvCxnSpPr>
          <p:cNvPr id="608" name="Google Shape;608;p57"/>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609" name="Google Shape;609;p57"/>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200"/>
              <a:buNone/>
            </a:pPr>
            <a:r>
              <a:rPr lang="en-US">
                <a:solidFill>
                  <a:srgbClr val="FFFFFF"/>
                </a:solidFill>
              </a:rPr>
              <a:t>The word </a:t>
            </a:r>
            <a:r>
              <a:rPr i="1" lang="en-US">
                <a:solidFill>
                  <a:srgbClr val="FFFFFF"/>
                </a:solidFill>
              </a:rPr>
              <a:t>economy</a:t>
            </a:r>
            <a:r>
              <a:rPr lang="en-US">
                <a:solidFill>
                  <a:srgbClr val="FFFFFF"/>
                </a:solidFill>
              </a:rPr>
              <a:t> comes from the Greek, for "household management.“</a:t>
            </a:r>
            <a:br>
              <a:rPr lang="en-US">
                <a:solidFill>
                  <a:srgbClr val="FFFFFF"/>
                </a:solidFill>
              </a:rPr>
            </a:br>
            <a:br>
              <a:rPr lang="en-US">
                <a:solidFill>
                  <a:srgbClr val="FFFFFF"/>
                </a:solidFill>
              </a:rPr>
            </a:br>
            <a:r>
              <a:rPr lang="en-US" sz="2400">
                <a:solidFill>
                  <a:srgbClr val="FFFFFF"/>
                </a:solidFill>
              </a:rPr>
              <a:t>What kind of things does a household need to manage?</a:t>
            </a:r>
            <a:endParaRPr>
              <a:solidFill>
                <a:srgbClr val="FFFFFF"/>
              </a:solidFill>
            </a:endParaRPr>
          </a:p>
          <a:p>
            <a:pPr indent="-91440" lvl="0" marL="91440" rtl="0" algn="l">
              <a:lnSpc>
                <a:spcPct val="90000"/>
              </a:lnSpc>
              <a:spcBef>
                <a:spcPts val="1400"/>
              </a:spcBef>
              <a:spcAft>
                <a:spcPts val="0"/>
              </a:spcAft>
              <a:buSzPts val="2200"/>
              <a:buChar char=" "/>
            </a:pPr>
            <a:br>
              <a:rPr lang="en-US">
                <a:solidFill>
                  <a:srgbClr val="FFFFFF"/>
                </a:solidFill>
              </a:rPr>
            </a:br>
            <a:br>
              <a:rPr lang="en-US">
                <a:solidFill>
                  <a:srgbClr val="FFFFFF"/>
                </a:solidFill>
              </a:rPr>
            </a:br>
            <a:r>
              <a:rPr lang="en-US">
                <a:solidFill>
                  <a:srgbClr val="FFFFFF"/>
                </a:solidFill>
              </a:rPr>
              <a:t>οἶκος, </a:t>
            </a:r>
            <a:r>
              <a:rPr i="1" lang="en-US">
                <a:solidFill>
                  <a:srgbClr val="FFFFFF"/>
                </a:solidFill>
              </a:rPr>
              <a:t>oikos</a:t>
            </a:r>
            <a:r>
              <a:rPr lang="en-US">
                <a:solidFill>
                  <a:srgbClr val="FFFFFF"/>
                </a:solidFill>
              </a:rPr>
              <a:t>, meaning "house/household". </a:t>
            </a:r>
            <a:endParaRPr/>
          </a:p>
        </p:txBody>
      </p:sp>
      <p:sp>
        <p:nvSpPr>
          <p:cNvPr id="610" name="Google Shape;610;p57"/>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pic>
        <p:nvPicPr>
          <p:cNvPr id="611" name="Google Shape;611;p57"/>
          <p:cNvPicPr preferRelativeResize="0"/>
          <p:nvPr/>
        </p:nvPicPr>
        <p:blipFill rotWithShape="1">
          <a:blip r:embed="rId3">
            <a:alphaModFix/>
          </a:blip>
          <a:srcRect b="-1" l="0" r="-1" t="4666"/>
          <a:stretch/>
        </p:blipFill>
        <p:spPr>
          <a:xfrm>
            <a:off x="6096000" y="640080"/>
            <a:ext cx="5455921" cy="557784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5" name="Shape 615"/>
        <p:cNvGrpSpPr/>
        <p:nvPr/>
      </p:nvGrpSpPr>
      <p:grpSpPr>
        <a:xfrm>
          <a:off x="0" y="0"/>
          <a:ext cx="0" cy="0"/>
          <a:chOff x="0" y="0"/>
          <a:chExt cx="0" cy="0"/>
        </a:xfrm>
      </p:grpSpPr>
      <p:cxnSp>
        <p:nvCxnSpPr>
          <p:cNvPr id="616" name="Google Shape;616;p58"/>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617" name="Google Shape;617;p58"/>
          <p:cNvSpPr txBox="1"/>
          <p:nvPr>
            <p:ph type="title"/>
          </p:nvPr>
        </p:nvSpPr>
        <p:spPr>
          <a:xfrm>
            <a:off x="1024128" y="585216"/>
            <a:ext cx="5867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SMALL GROUPS/</a:t>
            </a:r>
            <a:br>
              <a:rPr lang="en-US"/>
            </a:br>
            <a:r>
              <a:rPr lang="en-US"/>
              <a:t>5 MINUTES</a:t>
            </a:r>
            <a:endParaRPr/>
          </a:p>
        </p:txBody>
      </p:sp>
      <p:pic>
        <p:nvPicPr>
          <p:cNvPr id="618" name="Google Shape;618;p58"/>
          <p:cNvPicPr preferRelativeResize="0"/>
          <p:nvPr>
            <p:ph idx="2" type="body"/>
          </p:nvPr>
        </p:nvPicPr>
        <p:blipFill rotWithShape="1">
          <a:blip r:embed="rId3">
            <a:alphaModFix/>
          </a:blip>
          <a:srcRect b="0" l="0" r="0" t="0"/>
          <a:stretch/>
        </p:blipFill>
        <p:spPr>
          <a:xfrm>
            <a:off x="1151762" y="1977633"/>
            <a:ext cx="3873084" cy="4295151"/>
          </a:xfrm>
          <a:prstGeom prst="rect">
            <a:avLst/>
          </a:prstGeom>
          <a:noFill/>
          <a:ln>
            <a:noFill/>
          </a:ln>
        </p:spPr>
      </p:pic>
      <p:sp>
        <p:nvSpPr>
          <p:cNvPr id="619" name="Google Shape;619;p58"/>
          <p:cNvSpPr/>
          <p:nvPr/>
        </p:nvSpPr>
        <p:spPr>
          <a:xfrm>
            <a:off x="7534656" y="-2"/>
            <a:ext cx="4657344"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620" name="Google Shape;620;p58"/>
          <p:cNvSpPr txBox="1"/>
          <p:nvPr>
            <p:ph idx="1" type="body"/>
          </p:nvPr>
        </p:nvSpPr>
        <p:spPr>
          <a:xfrm>
            <a:off x="8021490" y="585216"/>
            <a:ext cx="3527043" cy="5586984"/>
          </a:xfrm>
          <a:prstGeom prst="rect">
            <a:avLst/>
          </a:prstGeom>
          <a:noFill/>
          <a:ln>
            <a:noFill/>
          </a:ln>
        </p:spPr>
        <p:txBody>
          <a:bodyPr anchorCtr="0" anchor="ctr" bIns="45700" lIns="45700" spcFirstLastPara="1" rIns="45700" wrap="square" tIns="45700">
            <a:normAutofit fontScale="85000" lnSpcReduction="20000"/>
          </a:bodyPr>
          <a:lstStyle/>
          <a:p>
            <a:pPr indent="0" lvl="0" marL="0" rtl="0" algn="l">
              <a:lnSpc>
                <a:spcPct val="90000"/>
              </a:lnSpc>
              <a:spcBef>
                <a:spcPts val="0"/>
              </a:spcBef>
              <a:spcAft>
                <a:spcPts val="0"/>
              </a:spcAft>
              <a:buSzPct val="100000"/>
              <a:buNone/>
            </a:pPr>
            <a:br>
              <a:rPr lang="en-US" sz="2000">
                <a:solidFill>
                  <a:srgbClr val="FFFFFF"/>
                </a:solidFill>
              </a:rPr>
            </a:br>
            <a:br>
              <a:rPr lang="en-US" sz="2000">
                <a:solidFill>
                  <a:srgbClr val="FFFFFF"/>
                </a:solidFill>
              </a:rPr>
            </a:br>
            <a:br>
              <a:rPr lang="en-US" sz="2000">
                <a:solidFill>
                  <a:srgbClr val="FFFFFF"/>
                </a:solidFill>
              </a:rPr>
            </a:br>
            <a:br>
              <a:rPr lang="en-US" sz="2000">
                <a:solidFill>
                  <a:srgbClr val="FFFFFF"/>
                </a:solidFill>
              </a:rPr>
            </a:br>
            <a:endParaRPr sz="2000">
              <a:solidFill>
                <a:srgbClr val="FFFFFF"/>
              </a:solidFill>
            </a:endParaRPr>
          </a:p>
          <a:p>
            <a:pPr indent="0" lvl="0" marL="0" rtl="0" algn="l">
              <a:lnSpc>
                <a:spcPct val="90000"/>
              </a:lnSpc>
              <a:spcBef>
                <a:spcPts val="1400"/>
              </a:spcBef>
              <a:spcAft>
                <a:spcPts val="0"/>
              </a:spcAft>
              <a:buSzPct val="100000"/>
              <a:buNone/>
            </a:pPr>
            <a:r>
              <a:rPr lang="en-US" sz="4000">
                <a:solidFill>
                  <a:srgbClr val="FFFFFF"/>
                </a:solidFill>
              </a:rPr>
              <a:t>What does a household need to manage?</a:t>
            </a:r>
            <a:endParaRPr/>
          </a:p>
          <a:p>
            <a:pPr indent="0" lvl="0" marL="0" rtl="0" algn="l">
              <a:lnSpc>
                <a:spcPct val="90000"/>
              </a:lnSpc>
              <a:spcBef>
                <a:spcPts val="1400"/>
              </a:spcBef>
              <a:spcAft>
                <a:spcPts val="0"/>
              </a:spcAft>
              <a:buSzPct val="100000"/>
              <a:buNone/>
            </a:pPr>
            <a:br>
              <a:rPr lang="en-US" sz="4000">
                <a:solidFill>
                  <a:srgbClr val="FFFFFF"/>
                </a:solidFill>
              </a:rPr>
            </a:br>
            <a:br>
              <a:rPr lang="en-US" sz="4000">
                <a:solidFill>
                  <a:srgbClr val="FFFFFF"/>
                </a:solidFill>
              </a:rPr>
            </a:br>
            <a:r>
              <a:rPr lang="en-US" sz="2400">
                <a:solidFill>
                  <a:srgbClr val="FFFFFF"/>
                </a:solidFill>
              </a:rPr>
              <a:t>- Say hello! </a:t>
            </a:r>
            <a:br>
              <a:rPr lang="en-US" sz="2400">
                <a:solidFill>
                  <a:srgbClr val="FFFFFF"/>
                </a:solidFill>
              </a:rPr>
            </a:br>
            <a:br>
              <a:rPr lang="en-US" sz="2400">
                <a:solidFill>
                  <a:srgbClr val="FFFFFF"/>
                </a:solidFill>
              </a:rPr>
            </a:br>
            <a:r>
              <a:rPr lang="en-US" sz="2400">
                <a:solidFill>
                  <a:srgbClr val="FFFFFF"/>
                </a:solidFill>
              </a:rPr>
              <a:t>- Someone to make sure everyone gets to contribute</a:t>
            </a:r>
            <a:br>
              <a:rPr lang="en-US" sz="2400">
                <a:solidFill>
                  <a:srgbClr val="FFFFFF"/>
                </a:solidFill>
              </a:rPr>
            </a:br>
            <a:br>
              <a:rPr lang="en-US" sz="2400">
                <a:solidFill>
                  <a:srgbClr val="FFFFFF"/>
                </a:solidFill>
              </a:rPr>
            </a:br>
            <a:r>
              <a:rPr lang="en-US" sz="2400">
                <a:solidFill>
                  <a:srgbClr val="FFFFFF"/>
                </a:solidFill>
              </a:rPr>
              <a:t>- Someone to feed back</a:t>
            </a:r>
            <a:br>
              <a:rPr lang="en-US" sz="4000">
                <a:solidFill>
                  <a:srgbClr val="FFFFFF"/>
                </a:solidFill>
              </a:rPr>
            </a:br>
            <a:br>
              <a:rPr lang="en-US" sz="4000">
                <a:solidFill>
                  <a:srgbClr val="FFFFFF"/>
                </a:solidFill>
              </a:rPr>
            </a:br>
            <a:br>
              <a:rPr lang="en-US" sz="4000">
                <a:solidFill>
                  <a:srgbClr val="FFFFFF"/>
                </a:solidFill>
              </a:rPr>
            </a:br>
            <a:endParaRPr sz="4000">
              <a:solidFill>
                <a:srgbClr val="FFFFFF"/>
              </a:solidFill>
            </a:endParaRPr>
          </a:p>
          <a:p>
            <a:pPr indent="0" lvl="0" marL="0" rtl="0" algn="l">
              <a:lnSpc>
                <a:spcPct val="90000"/>
              </a:lnSpc>
              <a:spcBef>
                <a:spcPts val="1400"/>
              </a:spcBef>
              <a:spcAft>
                <a:spcPts val="0"/>
              </a:spcAft>
              <a:buSzPct val="100000"/>
              <a:buNone/>
            </a:pPr>
            <a:r>
              <a:t/>
            </a:r>
            <a:endParaRPr sz="2000">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5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ECONOWHA…? </a:t>
            </a:r>
            <a:br>
              <a:rPr lang="en-US"/>
            </a:br>
            <a:r>
              <a:rPr lang="en-US"/>
              <a:t>DEFINITION: </a:t>
            </a:r>
            <a:endParaRPr/>
          </a:p>
        </p:txBody>
      </p:sp>
      <p:sp>
        <p:nvSpPr>
          <p:cNvPr id="627" name="Google Shape;627;p59"/>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91440" lvl="0" marL="91440" rtl="0" algn="l">
              <a:lnSpc>
                <a:spcPct val="90000"/>
              </a:lnSpc>
              <a:spcBef>
                <a:spcPts val="1400"/>
              </a:spcBef>
              <a:spcAft>
                <a:spcPts val="0"/>
              </a:spcAft>
              <a:buSzPts val="2200"/>
              <a:buChar char=" "/>
            </a:pPr>
            <a:r>
              <a:rPr lang="en-US"/>
              <a:t>How people make decisions to satisfy their wants and </a:t>
            </a:r>
            <a:r>
              <a:rPr b="1" lang="en-US"/>
              <a:t>needs</a:t>
            </a:r>
            <a:r>
              <a:rPr lang="en-US"/>
              <a:t>, given limited </a:t>
            </a:r>
            <a:r>
              <a:rPr b="1" lang="en-US"/>
              <a:t>resources</a:t>
            </a:r>
            <a:r>
              <a:rPr lang="en-US"/>
              <a:t>.</a:t>
            </a:r>
            <a:endParaRPr/>
          </a:p>
          <a:p>
            <a:pPr indent="-91440" lvl="0" marL="91440" rtl="0" algn="l">
              <a:lnSpc>
                <a:spcPct val="90000"/>
              </a:lnSpc>
              <a:spcBef>
                <a:spcPts val="1400"/>
              </a:spcBef>
              <a:spcAft>
                <a:spcPts val="0"/>
              </a:spcAft>
              <a:buSzPts val="2200"/>
              <a:buChar char=" "/>
            </a:pPr>
            <a:br>
              <a:rPr lang="en-US"/>
            </a:br>
            <a:r>
              <a:rPr lang="en-US"/>
              <a:t>The system of production, </a:t>
            </a:r>
            <a:r>
              <a:rPr b="1" lang="en-US"/>
              <a:t>distribution</a:t>
            </a:r>
            <a:r>
              <a:rPr lang="en-US"/>
              <a:t>, and  consumption of </a:t>
            </a:r>
            <a:r>
              <a:rPr b="1" lang="en-US"/>
              <a:t>goods</a:t>
            </a:r>
            <a:r>
              <a:rPr lang="en-US"/>
              <a:t> and services within a society…to allocate resources effectively to meet peoples needs. </a:t>
            </a:r>
            <a:br>
              <a:rPr lang="en-US"/>
            </a:br>
            <a:br>
              <a:rPr lang="en-US"/>
            </a:br>
            <a:endParaRPr/>
          </a:p>
        </p:txBody>
      </p:sp>
      <p:pic>
        <p:nvPicPr>
          <p:cNvPr id="628" name="Google Shape;628;p59"/>
          <p:cNvPicPr preferRelativeResize="0"/>
          <p:nvPr>
            <p:ph idx="2" type="body"/>
          </p:nvPr>
        </p:nvPicPr>
        <p:blipFill rotWithShape="1">
          <a:blip r:embed="rId3">
            <a:alphaModFix/>
          </a:blip>
          <a:srcRect b="0" l="0" r="0" t="0"/>
          <a:stretch/>
        </p:blipFill>
        <p:spPr>
          <a:xfrm>
            <a:off x="6303103" y="2258996"/>
            <a:ext cx="4270304" cy="40773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6"/>
          <p:cNvSpPr txBox="1"/>
          <p:nvPr>
            <p:ph type="title"/>
          </p:nvPr>
        </p:nvSpPr>
        <p:spPr>
          <a:xfrm>
            <a:off x="630936" y="640080"/>
            <a:ext cx="4818888" cy="1481328"/>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chemeClr val="dk1"/>
              </a:buClr>
              <a:buSzPts val="5000"/>
              <a:buFont typeface="Twentieth Century"/>
              <a:buNone/>
            </a:pPr>
            <a:r>
              <a:rPr lang="en-US" sz="5000">
                <a:solidFill>
                  <a:schemeClr val="dk1"/>
                </a:solidFill>
                <a:latin typeface="Twentieth Century"/>
                <a:ea typeface="Twentieth Century"/>
                <a:cs typeface="Twentieth Century"/>
                <a:sym typeface="Twentieth Century"/>
              </a:rPr>
              <a:t>ACTIVITY: </a:t>
            </a:r>
            <a:br>
              <a:rPr lang="en-US" sz="5000">
                <a:solidFill>
                  <a:schemeClr val="dk1"/>
                </a:solidFill>
                <a:latin typeface="Twentieth Century"/>
                <a:ea typeface="Twentieth Century"/>
                <a:cs typeface="Twentieth Century"/>
                <a:sym typeface="Twentieth Century"/>
              </a:rPr>
            </a:br>
            <a:r>
              <a:rPr lang="en-US" sz="5000">
                <a:solidFill>
                  <a:schemeClr val="dk1"/>
                </a:solidFill>
                <a:latin typeface="Twentieth Century"/>
                <a:ea typeface="Twentieth Century"/>
                <a:cs typeface="Twentieth Century"/>
                <a:sym typeface="Twentieth Century"/>
              </a:rPr>
              <a:t>SMALL GROUPS </a:t>
            </a:r>
            <a:endParaRPr/>
          </a:p>
        </p:txBody>
      </p:sp>
      <p:sp>
        <p:nvSpPr>
          <p:cNvPr id="210" name="Google Shape;210;p6"/>
          <p:cNvSpPr txBox="1"/>
          <p:nvPr>
            <p:ph idx="1" type="body"/>
          </p:nvPr>
        </p:nvSpPr>
        <p:spPr>
          <a:xfrm>
            <a:off x="630936" y="2660904"/>
            <a:ext cx="4818888" cy="35478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200"/>
              <a:buNone/>
            </a:pPr>
            <a:r>
              <a:t/>
            </a:r>
            <a:endParaRPr b="1" sz="2200"/>
          </a:p>
          <a:p>
            <a:pPr indent="0" lvl="0" marL="0" rtl="0" algn="l">
              <a:lnSpc>
                <a:spcPct val="90000"/>
              </a:lnSpc>
              <a:spcBef>
                <a:spcPts val="1400"/>
              </a:spcBef>
              <a:spcAft>
                <a:spcPts val="0"/>
              </a:spcAft>
              <a:buSzPts val="2200"/>
              <a:buNone/>
            </a:pPr>
            <a:r>
              <a:t/>
            </a:r>
            <a:endParaRPr b="1" sz="2200"/>
          </a:p>
          <a:p>
            <a:pPr indent="0" lvl="0" marL="0" rtl="0" algn="l">
              <a:lnSpc>
                <a:spcPct val="90000"/>
              </a:lnSpc>
              <a:spcBef>
                <a:spcPts val="1400"/>
              </a:spcBef>
              <a:spcAft>
                <a:spcPts val="0"/>
              </a:spcAft>
              <a:buSzPts val="3200"/>
              <a:buNone/>
            </a:pPr>
            <a:r>
              <a:rPr b="1" lang="en-US" sz="3200"/>
              <a:t>What does climate justice mean to us? </a:t>
            </a:r>
            <a:endParaRPr/>
          </a:p>
        </p:txBody>
      </p:sp>
      <p:pic>
        <p:nvPicPr>
          <p:cNvPr descr="See the source image" id="211" name="Google Shape;211;p6"/>
          <p:cNvPicPr preferRelativeResize="0"/>
          <p:nvPr>
            <p:ph idx="2" type="body"/>
          </p:nvPr>
        </p:nvPicPr>
        <p:blipFill rotWithShape="1">
          <a:blip r:embed="rId3">
            <a:alphaModFix/>
          </a:blip>
          <a:srcRect b="0" l="0" r="0" t="0"/>
          <a:stretch/>
        </p:blipFill>
        <p:spPr>
          <a:xfrm>
            <a:off x="6099048" y="641027"/>
            <a:ext cx="5458968" cy="557594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2" name="Shape 632"/>
        <p:cNvGrpSpPr/>
        <p:nvPr/>
      </p:nvGrpSpPr>
      <p:grpSpPr>
        <a:xfrm>
          <a:off x="0" y="0"/>
          <a:ext cx="0" cy="0"/>
          <a:chOff x="0" y="0"/>
          <a:chExt cx="0" cy="0"/>
        </a:xfrm>
      </p:grpSpPr>
      <p:sp>
        <p:nvSpPr>
          <p:cNvPr id="633" name="Google Shape;633;p60"/>
          <p:cNvSpPr/>
          <p:nvPr/>
        </p:nvSpPr>
        <p:spPr>
          <a:xfrm>
            <a:off x="0" y="0"/>
            <a:ext cx="12192000" cy="4572001"/>
          </a:xfrm>
          <a:prstGeom prst="rect">
            <a:avLst/>
          </a:prstGeom>
          <a:solidFill>
            <a:srgbClr val="1482A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634" name="Google Shape;634;p60"/>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cxnSp>
        <p:nvCxnSpPr>
          <p:cNvPr id="635" name="Google Shape;635;p60"/>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
        <p:nvSpPr>
          <p:cNvPr id="636" name="Google Shape;636;p60"/>
          <p:cNvSpPr/>
          <p:nvPr/>
        </p:nvSpPr>
        <p:spPr>
          <a:xfrm>
            <a:off x="0" y="4559968"/>
            <a:ext cx="12192000" cy="229803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637" name="Google Shape;637;p60"/>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FFFFFF"/>
              </a:buClr>
              <a:buSzPct val="100000"/>
              <a:buFont typeface="Twentieth Century"/>
              <a:buNone/>
            </a:pPr>
            <a:r>
              <a:rPr lang="en-US" sz="3100">
                <a:solidFill>
                  <a:srgbClr val="FFFFFF"/>
                </a:solidFill>
              </a:rPr>
              <a:t>ARE ALL HOUSEHOLDS THE SAME?</a:t>
            </a:r>
            <a:br>
              <a:rPr lang="en-US" sz="3100">
                <a:solidFill>
                  <a:srgbClr val="FFFFFF"/>
                </a:solidFill>
              </a:rPr>
            </a:br>
            <a:r>
              <a:rPr lang="en-US" sz="3100">
                <a:solidFill>
                  <a:srgbClr val="FFFFFF"/>
                </a:solidFill>
              </a:rPr>
              <a:t>DOES EVERYONE IN THE HOUSEHOLD HAVE THE SAME NEEDS?</a:t>
            </a:r>
            <a:br>
              <a:rPr lang="en-US" sz="3100">
                <a:solidFill>
                  <a:srgbClr val="FFFFFF"/>
                </a:solidFill>
              </a:rPr>
            </a:br>
            <a:r>
              <a:rPr lang="en-US" sz="3100">
                <a:solidFill>
                  <a:srgbClr val="FFFFFF"/>
                </a:solidFill>
              </a:rPr>
              <a:t>HOW ARE </a:t>
            </a:r>
            <a:r>
              <a:rPr lang="en-US" sz="3100">
                <a:solidFill>
                  <a:srgbClr val="FFFFFF"/>
                </a:solidFill>
              </a:rPr>
              <a:t>PEOPLE'S</a:t>
            </a:r>
            <a:r>
              <a:rPr lang="en-US" sz="3100">
                <a:solidFill>
                  <a:srgbClr val="FFFFFF"/>
                </a:solidFill>
              </a:rPr>
              <a:t> DIVERSE NEEDS MET?</a:t>
            </a:r>
            <a:endParaRPr sz="3100">
              <a:solidFill>
                <a:srgbClr val="FFFFFF"/>
              </a:solidFill>
            </a:endParaRPr>
          </a:p>
        </p:txBody>
      </p:sp>
      <p:sp>
        <p:nvSpPr>
          <p:cNvPr id="638" name="Google Shape;638;p60"/>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None/>
            </a:pPr>
            <a:br>
              <a:rPr lang="en-US" sz="1100">
                <a:solidFill>
                  <a:srgbClr val="FFFFFF"/>
                </a:solidFill>
              </a:rPr>
            </a:br>
            <a:br>
              <a:rPr lang="en-US" sz="1100">
                <a:solidFill>
                  <a:srgbClr val="FFFFFF"/>
                </a:solidFill>
              </a:rPr>
            </a:br>
            <a:br>
              <a:rPr lang="en-US" sz="1100">
                <a:solidFill>
                  <a:srgbClr val="FFFFFF"/>
                </a:solidFill>
              </a:rPr>
            </a:br>
            <a:br>
              <a:rPr lang="en-US" sz="1100">
                <a:solidFill>
                  <a:srgbClr val="FFFFFF"/>
                </a:solidFill>
              </a:rPr>
            </a:br>
            <a:endParaRPr sz="1100">
              <a:solidFill>
                <a:srgbClr val="FFFFFF"/>
              </a:solidFill>
            </a:endParaRPr>
          </a:p>
        </p:txBody>
      </p:sp>
      <p:sp>
        <p:nvSpPr>
          <p:cNvPr id="639" name="Google Shape;639;p60"/>
          <p:cNvSpPr/>
          <p:nvPr/>
        </p:nvSpPr>
        <p:spPr>
          <a:xfrm>
            <a:off x="0" y="0"/>
            <a:ext cx="12192000" cy="4572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cxnSp>
        <p:nvCxnSpPr>
          <p:cNvPr id="640" name="Google Shape;640;p60"/>
          <p:cNvCxnSpPr/>
          <p:nvPr/>
        </p:nvCxnSpPr>
        <p:spPr>
          <a:xfrm>
            <a:off x="3246548" y="822682"/>
            <a:ext cx="0" cy="2926080"/>
          </a:xfrm>
          <a:prstGeom prst="straightConnector1">
            <a:avLst/>
          </a:prstGeom>
          <a:noFill/>
          <a:ln cap="flat" cmpd="sng" w="19050">
            <a:solidFill>
              <a:schemeClr val="accent1"/>
            </a:solidFill>
            <a:prstDash val="solid"/>
            <a:round/>
            <a:headEnd len="sm" w="sm" type="none"/>
            <a:tailEnd len="sm" w="sm" type="none"/>
          </a:ln>
        </p:spPr>
      </p:cxnSp>
      <p:pic>
        <p:nvPicPr>
          <p:cNvPr id="641" name="Google Shape;641;p60"/>
          <p:cNvPicPr preferRelativeResize="0"/>
          <p:nvPr>
            <p:ph idx="2" type="body"/>
          </p:nvPr>
        </p:nvPicPr>
        <p:blipFill rotWithShape="1">
          <a:blip r:embed="rId3">
            <a:alphaModFix/>
          </a:blip>
          <a:srcRect b="0" l="0" r="0" t="0"/>
          <a:stretch/>
        </p:blipFill>
        <p:spPr>
          <a:xfrm>
            <a:off x="330611" y="759570"/>
            <a:ext cx="2681483" cy="2973695"/>
          </a:xfrm>
          <a:prstGeom prst="rect">
            <a:avLst/>
          </a:prstGeom>
          <a:noFill/>
          <a:ln>
            <a:noFill/>
          </a:ln>
        </p:spPr>
      </p:pic>
      <p:cxnSp>
        <p:nvCxnSpPr>
          <p:cNvPr id="642" name="Google Shape;642;p60"/>
          <p:cNvCxnSpPr/>
          <p:nvPr/>
        </p:nvCxnSpPr>
        <p:spPr>
          <a:xfrm>
            <a:off x="6076089" y="822682"/>
            <a:ext cx="0" cy="2926080"/>
          </a:xfrm>
          <a:prstGeom prst="straightConnector1">
            <a:avLst/>
          </a:prstGeom>
          <a:noFill/>
          <a:ln cap="flat" cmpd="sng" w="19050">
            <a:solidFill>
              <a:schemeClr val="accent1"/>
            </a:solidFill>
            <a:prstDash val="solid"/>
            <a:round/>
            <a:headEnd len="sm" w="sm" type="none"/>
            <a:tailEnd len="sm" w="sm" type="none"/>
          </a:ln>
        </p:spPr>
      </p:cxnSp>
      <p:pic>
        <p:nvPicPr>
          <p:cNvPr id="643" name="Google Shape;643;p60"/>
          <p:cNvPicPr preferRelativeResize="0"/>
          <p:nvPr/>
        </p:nvPicPr>
        <p:blipFill rotWithShape="1">
          <a:blip r:embed="rId4">
            <a:alphaModFix/>
          </a:blip>
          <a:srcRect b="0" l="0" r="0" t="0"/>
          <a:stretch/>
        </p:blipFill>
        <p:spPr>
          <a:xfrm>
            <a:off x="4131220" y="1937774"/>
            <a:ext cx="6297684" cy="1511442"/>
          </a:xfrm>
          <a:prstGeom prst="rect">
            <a:avLst/>
          </a:prstGeom>
          <a:noFill/>
          <a:ln>
            <a:noFill/>
          </a:ln>
        </p:spPr>
      </p:pic>
      <p:cxnSp>
        <p:nvCxnSpPr>
          <p:cNvPr id="644" name="Google Shape;644;p60"/>
          <p:cNvCxnSpPr/>
          <p:nvPr/>
        </p:nvCxnSpPr>
        <p:spPr>
          <a:xfrm>
            <a:off x="8905630" y="822682"/>
            <a:ext cx="0" cy="2926080"/>
          </a:xfrm>
          <a:prstGeom prst="straightConnector1">
            <a:avLst/>
          </a:prstGeom>
          <a:noFill/>
          <a:ln cap="flat" cmpd="sng" w="19050">
            <a:solidFill>
              <a:schemeClr val="accent1"/>
            </a:solidFill>
            <a:prstDash val="solid"/>
            <a:round/>
            <a:headEnd len="sm" w="sm" type="none"/>
            <a:tailEnd len="sm" w="sm" type="none"/>
          </a:ln>
        </p:spPr>
      </p:cxnSp>
      <p:pic>
        <p:nvPicPr>
          <p:cNvPr id="645" name="Google Shape;645;p60"/>
          <p:cNvPicPr preferRelativeResize="0"/>
          <p:nvPr/>
        </p:nvPicPr>
        <p:blipFill rotWithShape="1">
          <a:blip r:embed="rId5">
            <a:alphaModFix/>
          </a:blip>
          <a:srcRect b="0" l="0" r="0" t="0"/>
          <a:stretch/>
        </p:blipFill>
        <p:spPr>
          <a:xfrm>
            <a:off x="4131220" y="759570"/>
            <a:ext cx="6371962" cy="1115092"/>
          </a:xfrm>
          <a:prstGeom prst="rect">
            <a:avLst/>
          </a:prstGeom>
          <a:noFill/>
          <a:ln>
            <a:noFill/>
          </a:ln>
        </p:spPr>
      </p:pic>
      <p:cxnSp>
        <p:nvCxnSpPr>
          <p:cNvPr id="646" name="Google Shape;646;p60"/>
          <p:cNvCxnSpPr/>
          <p:nvPr/>
        </p:nvCxnSpPr>
        <p:spPr>
          <a:xfrm rot="10800000">
            <a:off x="8386843" y="5264106"/>
            <a:ext cx="0" cy="91440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0" name="Shape 650"/>
        <p:cNvGrpSpPr/>
        <p:nvPr/>
      </p:nvGrpSpPr>
      <p:grpSpPr>
        <a:xfrm>
          <a:off x="0" y="0"/>
          <a:ext cx="0" cy="0"/>
          <a:chOff x="0" y="0"/>
          <a:chExt cx="0" cy="0"/>
        </a:xfrm>
      </p:grpSpPr>
      <p:cxnSp>
        <p:nvCxnSpPr>
          <p:cNvPr id="651" name="Google Shape;651;p61"/>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652" name="Google Shape;652;p6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…WHAT ABOUT THE WIDER ECONOMY? </a:t>
            </a:r>
            <a:endParaRPr/>
          </a:p>
        </p:txBody>
      </p:sp>
      <p:pic>
        <p:nvPicPr>
          <p:cNvPr id="653" name="Google Shape;653;p61"/>
          <p:cNvPicPr preferRelativeResize="0"/>
          <p:nvPr/>
        </p:nvPicPr>
        <p:blipFill rotWithShape="1">
          <a:blip r:embed="rId3">
            <a:alphaModFix/>
          </a:blip>
          <a:srcRect b="0" l="0" r="0" t="0"/>
          <a:stretch/>
        </p:blipFill>
        <p:spPr>
          <a:xfrm>
            <a:off x="1592560" y="1931525"/>
            <a:ext cx="4158000" cy="4732310"/>
          </a:xfrm>
          <a:prstGeom prst="rect">
            <a:avLst/>
          </a:prstGeom>
          <a:noFill/>
          <a:ln>
            <a:noFill/>
          </a:ln>
        </p:spPr>
      </p:pic>
      <p:pic>
        <p:nvPicPr>
          <p:cNvPr id="654" name="Google Shape;654;p61"/>
          <p:cNvPicPr preferRelativeResize="0"/>
          <p:nvPr>
            <p:ph idx="2" type="body"/>
          </p:nvPr>
        </p:nvPicPr>
        <p:blipFill rotWithShape="1">
          <a:blip r:embed="rId4">
            <a:alphaModFix/>
          </a:blip>
          <a:srcRect b="0" l="0" r="0" t="0"/>
          <a:stretch/>
        </p:blipFill>
        <p:spPr>
          <a:xfrm>
            <a:off x="8764921" y="3972560"/>
            <a:ext cx="2866599" cy="2764221"/>
          </a:xfrm>
          <a:prstGeom prst="rect">
            <a:avLst/>
          </a:prstGeom>
          <a:noFill/>
          <a:ln>
            <a:noFill/>
          </a:ln>
        </p:spPr>
      </p:pic>
      <p:sp>
        <p:nvSpPr>
          <p:cNvPr id="655" name="Google Shape;655;p61"/>
          <p:cNvSpPr txBox="1"/>
          <p:nvPr>
            <p:ph idx="1" type="body"/>
          </p:nvPr>
        </p:nvSpPr>
        <p:spPr>
          <a:xfrm>
            <a:off x="6180083" y="2286000"/>
            <a:ext cx="4564118"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91440" lvl="0" marL="91440" rtl="0" algn="l">
              <a:lnSpc>
                <a:spcPct val="90000"/>
              </a:lnSpc>
              <a:spcBef>
                <a:spcPts val="1400"/>
              </a:spcBef>
              <a:spcAft>
                <a:spcPts val="0"/>
              </a:spcAft>
              <a:buSzPts val="2200"/>
              <a:buChar char=" "/>
            </a:pPr>
            <a:r>
              <a:rPr lang="en-US"/>
              <a:t>How are needs met? </a:t>
            </a:r>
            <a:br>
              <a:rPr lang="en-US"/>
            </a:br>
            <a:br>
              <a:rPr lang="en-US"/>
            </a:br>
            <a:r>
              <a:rPr lang="en-US"/>
              <a:t>Are they met for all? </a:t>
            </a:r>
            <a:br>
              <a:rPr lang="en-US"/>
            </a:br>
            <a:br>
              <a:rPr lang="en-US"/>
            </a:br>
            <a:r>
              <a:rPr i="1" lang="en-US"/>
              <a:t>If not, why not?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6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ECONOMICS AND POWER: </a:t>
            </a:r>
            <a:br>
              <a:rPr lang="en-US"/>
            </a:br>
            <a:r>
              <a:rPr lang="en-US"/>
              <a:t>DISTRIBUTION OF GLOBAL WEALTH </a:t>
            </a:r>
            <a:endParaRPr/>
          </a:p>
        </p:txBody>
      </p:sp>
      <p:sp>
        <p:nvSpPr>
          <p:cNvPr id="661" name="Google Shape;661;p62"/>
          <p:cNvSpPr txBox="1"/>
          <p:nvPr>
            <p:ph idx="1" type="body"/>
          </p:nvPr>
        </p:nvSpPr>
        <p:spPr>
          <a:xfrm>
            <a:off x="1024127" y="2285999"/>
            <a:ext cx="4754880" cy="4376057"/>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lang="en-US" sz="3200"/>
              <a:t>Richest 20% of world’s population controls</a:t>
            </a:r>
            <a:endParaRPr/>
          </a:p>
          <a:p>
            <a:pPr indent="-91440" lvl="0" marL="91440" rtl="0" algn="l">
              <a:lnSpc>
                <a:spcPct val="90000"/>
              </a:lnSpc>
              <a:spcBef>
                <a:spcPts val="1400"/>
              </a:spcBef>
              <a:spcAft>
                <a:spcPts val="0"/>
              </a:spcAft>
              <a:buSzPts val="9400"/>
              <a:buChar char=" "/>
            </a:pPr>
            <a:r>
              <a:rPr lang="en-US" sz="9400"/>
              <a:t>X%</a:t>
            </a:r>
            <a:endParaRPr/>
          </a:p>
          <a:p>
            <a:pPr indent="0" lvl="0" marL="0" rtl="0" algn="l">
              <a:lnSpc>
                <a:spcPct val="90000"/>
              </a:lnSpc>
              <a:spcBef>
                <a:spcPts val="1400"/>
              </a:spcBef>
              <a:spcAft>
                <a:spcPts val="0"/>
              </a:spcAft>
              <a:buSzPts val="3200"/>
              <a:buNone/>
            </a:pPr>
            <a:r>
              <a:rPr lang="en-US" sz="3200"/>
              <a:t>of the world’s wealth </a:t>
            </a:r>
            <a:endParaRPr/>
          </a:p>
        </p:txBody>
      </p:sp>
      <p:sp>
        <p:nvSpPr>
          <p:cNvPr id="662" name="Google Shape;662;p62"/>
          <p:cNvSpPr txBox="1"/>
          <p:nvPr>
            <p:ph idx="2" type="body"/>
          </p:nvPr>
        </p:nvSpPr>
        <p:spPr>
          <a:xfrm>
            <a:off x="5989320" y="2286000"/>
            <a:ext cx="4754880" cy="3431406"/>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lang="en-US" sz="3200"/>
              <a:t>Poorest 80% of world’s population controls</a:t>
            </a:r>
            <a:endParaRPr/>
          </a:p>
          <a:p>
            <a:pPr indent="-91440" lvl="0" marL="91440" rtl="0" algn="l">
              <a:lnSpc>
                <a:spcPct val="90000"/>
              </a:lnSpc>
              <a:spcBef>
                <a:spcPts val="1400"/>
              </a:spcBef>
              <a:spcAft>
                <a:spcPts val="0"/>
              </a:spcAft>
              <a:buSzPts val="9400"/>
              <a:buChar char=" "/>
            </a:pPr>
            <a:r>
              <a:rPr lang="en-US" sz="9400"/>
              <a:t>X%</a:t>
            </a:r>
            <a:endParaRPr/>
          </a:p>
          <a:p>
            <a:pPr indent="0" lvl="0" marL="0" rtl="0" algn="l">
              <a:lnSpc>
                <a:spcPct val="90000"/>
              </a:lnSpc>
              <a:spcBef>
                <a:spcPts val="1400"/>
              </a:spcBef>
              <a:spcAft>
                <a:spcPts val="0"/>
              </a:spcAft>
              <a:buSzPts val="3200"/>
              <a:buNone/>
            </a:pPr>
            <a:r>
              <a:rPr lang="en-US" sz="3200"/>
              <a:t>of the world’s wealth </a:t>
            </a:r>
            <a:endParaRPr/>
          </a:p>
          <a:p>
            <a:pPr indent="0" lvl="0" marL="91440" rtl="0" algn="l">
              <a:lnSpc>
                <a:spcPct val="90000"/>
              </a:lnSpc>
              <a:spcBef>
                <a:spcPts val="1400"/>
              </a:spcBef>
              <a:spcAft>
                <a:spcPts val="0"/>
              </a:spcAft>
              <a:buSzPts val="3200"/>
              <a:buNone/>
            </a:pPr>
            <a:r>
              <a:t/>
            </a:r>
            <a:endParaRPr sz="32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DISTRIBUTION OF GLOBAL WEALTH </a:t>
            </a:r>
            <a:endParaRPr/>
          </a:p>
        </p:txBody>
      </p:sp>
      <p:sp>
        <p:nvSpPr>
          <p:cNvPr id="669" name="Google Shape;669;p63"/>
          <p:cNvSpPr txBox="1"/>
          <p:nvPr>
            <p:ph idx="1" type="body"/>
          </p:nvPr>
        </p:nvSpPr>
        <p:spPr>
          <a:xfrm>
            <a:off x="1024127" y="2285999"/>
            <a:ext cx="4754880" cy="4376057"/>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lang="en-US" sz="3200"/>
              <a:t>Richest 20% of world’s population controls</a:t>
            </a:r>
            <a:endParaRPr/>
          </a:p>
          <a:p>
            <a:pPr indent="-91440" lvl="0" marL="91440" rtl="0" algn="l">
              <a:lnSpc>
                <a:spcPct val="90000"/>
              </a:lnSpc>
              <a:spcBef>
                <a:spcPts val="1400"/>
              </a:spcBef>
              <a:spcAft>
                <a:spcPts val="0"/>
              </a:spcAft>
              <a:buSzPts val="9400"/>
              <a:buChar char=" "/>
            </a:pPr>
            <a:r>
              <a:rPr lang="en-US" sz="9400"/>
              <a:t>94%</a:t>
            </a:r>
            <a:endParaRPr/>
          </a:p>
          <a:p>
            <a:pPr indent="0" lvl="0" marL="0" rtl="0" algn="l">
              <a:lnSpc>
                <a:spcPct val="90000"/>
              </a:lnSpc>
              <a:spcBef>
                <a:spcPts val="1400"/>
              </a:spcBef>
              <a:spcAft>
                <a:spcPts val="0"/>
              </a:spcAft>
              <a:buSzPts val="3200"/>
              <a:buNone/>
            </a:pPr>
            <a:r>
              <a:rPr lang="en-US" sz="3200"/>
              <a:t>of the world’s wealth </a:t>
            </a:r>
            <a:endParaRPr/>
          </a:p>
        </p:txBody>
      </p:sp>
      <p:sp>
        <p:nvSpPr>
          <p:cNvPr id="670" name="Google Shape;670;p63"/>
          <p:cNvSpPr txBox="1"/>
          <p:nvPr>
            <p:ph idx="2" type="body"/>
          </p:nvPr>
        </p:nvSpPr>
        <p:spPr>
          <a:xfrm>
            <a:off x="5989320" y="2286000"/>
            <a:ext cx="4754880" cy="3431406"/>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lang="en-US" sz="3200"/>
              <a:t>Poorest 80% controls</a:t>
            </a:r>
            <a:endParaRPr/>
          </a:p>
          <a:p>
            <a:pPr indent="-53339" lvl="0" marL="91440" rtl="0" algn="l">
              <a:lnSpc>
                <a:spcPct val="90000"/>
              </a:lnSpc>
              <a:spcBef>
                <a:spcPts val="1400"/>
              </a:spcBef>
              <a:spcAft>
                <a:spcPts val="0"/>
              </a:spcAft>
              <a:buSzPts val="600"/>
              <a:buNone/>
            </a:pPr>
            <a:r>
              <a:t/>
            </a:r>
            <a:endParaRPr sz="600"/>
          </a:p>
          <a:p>
            <a:pPr indent="-53339" lvl="0" marL="91440" rtl="0" algn="l">
              <a:lnSpc>
                <a:spcPct val="90000"/>
              </a:lnSpc>
              <a:spcBef>
                <a:spcPts val="1400"/>
              </a:spcBef>
              <a:spcAft>
                <a:spcPts val="0"/>
              </a:spcAft>
              <a:buSzPts val="600"/>
              <a:buNone/>
            </a:pPr>
            <a:r>
              <a:t/>
            </a:r>
            <a:endParaRPr sz="600"/>
          </a:p>
          <a:p>
            <a:pPr indent="-91440" lvl="0" marL="91440" rtl="0" algn="l">
              <a:lnSpc>
                <a:spcPct val="90000"/>
              </a:lnSpc>
              <a:spcBef>
                <a:spcPts val="1400"/>
              </a:spcBef>
              <a:spcAft>
                <a:spcPts val="0"/>
              </a:spcAft>
              <a:buSzPts val="600"/>
              <a:buChar char=" "/>
            </a:pPr>
            <a:r>
              <a:rPr lang="en-US" sz="600"/>
              <a:t>6%</a:t>
            </a:r>
            <a:endParaRPr/>
          </a:p>
          <a:p>
            <a:pPr indent="0" lvl="0" marL="0" rtl="0" algn="l">
              <a:lnSpc>
                <a:spcPct val="90000"/>
              </a:lnSpc>
              <a:spcBef>
                <a:spcPts val="1400"/>
              </a:spcBef>
              <a:spcAft>
                <a:spcPts val="0"/>
              </a:spcAft>
              <a:buSzPts val="3200"/>
              <a:buNone/>
            </a:pPr>
            <a:r>
              <a:t/>
            </a:r>
            <a:endParaRPr sz="3200"/>
          </a:p>
          <a:p>
            <a:pPr indent="0" lvl="0" marL="0" rtl="0" algn="l">
              <a:lnSpc>
                <a:spcPct val="90000"/>
              </a:lnSpc>
              <a:spcBef>
                <a:spcPts val="1400"/>
              </a:spcBef>
              <a:spcAft>
                <a:spcPts val="0"/>
              </a:spcAft>
              <a:buSzPts val="3200"/>
              <a:buNone/>
            </a:pPr>
            <a:r>
              <a:t/>
            </a:r>
            <a:endParaRPr sz="3200"/>
          </a:p>
          <a:p>
            <a:pPr indent="0" lvl="0" marL="0" rtl="0" algn="l">
              <a:lnSpc>
                <a:spcPct val="90000"/>
              </a:lnSpc>
              <a:spcBef>
                <a:spcPts val="1400"/>
              </a:spcBef>
              <a:spcAft>
                <a:spcPts val="0"/>
              </a:spcAft>
              <a:buSzPts val="3200"/>
              <a:buNone/>
            </a:pPr>
            <a:r>
              <a:rPr lang="en-US" sz="3200"/>
              <a:t>of the world’s wealth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6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WHAT’S THE STORY… OF POVERTY AND WEALTH</a:t>
            </a:r>
            <a:endParaRPr/>
          </a:p>
        </p:txBody>
      </p:sp>
      <p:sp>
        <p:nvSpPr>
          <p:cNvPr id="676" name="Google Shape;676;p64"/>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fontScale="85000" lnSpcReduction="20000"/>
          </a:bodyPr>
          <a:lstStyle/>
          <a:p>
            <a:pPr indent="0" lvl="0" marL="0" rtl="0" algn="l">
              <a:lnSpc>
                <a:spcPct val="90000"/>
              </a:lnSpc>
              <a:spcBef>
                <a:spcPts val="0"/>
              </a:spcBef>
              <a:spcAft>
                <a:spcPts val="0"/>
              </a:spcAft>
              <a:buNone/>
            </a:pPr>
            <a:br>
              <a:rPr lang="en-US"/>
            </a:br>
            <a:r>
              <a:rPr lang="en-US"/>
              <a:t>WHY ARE SOME PEOPLE POOR</a:t>
            </a:r>
            <a:br>
              <a:rPr lang="en-US"/>
            </a:br>
            <a:r>
              <a:rPr lang="en-US"/>
              <a:t>WHY ARE SOME PEOPLE RICH? </a:t>
            </a:r>
            <a:br>
              <a:rPr lang="en-US"/>
            </a:br>
            <a:endParaRPr/>
          </a:p>
          <a:p>
            <a:pPr indent="0" lvl="0" marL="0" rtl="0" algn="l">
              <a:lnSpc>
                <a:spcPct val="90000"/>
              </a:lnSpc>
              <a:spcBef>
                <a:spcPts val="1400"/>
              </a:spcBef>
              <a:spcAft>
                <a:spcPts val="0"/>
              </a:spcAft>
              <a:buSzPct val="100000"/>
              <a:buNone/>
            </a:pPr>
            <a:r>
              <a:rPr lang="en-US"/>
              <a:t>WHY ARE SOME </a:t>
            </a:r>
            <a:r>
              <a:rPr lang="en-US"/>
              <a:t>COUNTRIES</a:t>
            </a:r>
            <a:r>
              <a:rPr lang="en-US"/>
              <a:t> ‘POOR?</a:t>
            </a:r>
            <a:endParaRPr/>
          </a:p>
          <a:p>
            <a:pPr indent="0" lvl="0" marL="0" rtl="0" algn="l">
              <a:lnSpc>
                <a:spcPct val="90000"/>
              </a:lnSpc>
              <a:spcBef>
                <a:spcPts val="1400"/>
              </a:spcBef>
              <a:spcAft>
                <a:spcPts val="0"/>
              </a:spcAft>
              <a:buSzPct val="100000"/>
              <a:buNone/>
            </a:pPr>
            <a:r>
              <a:rPr lang="en-US"/>
              <a:t>WHY ARE SOME COUNTRIES ‘RICH’?</a:t>
            </a:r>
            <a:br>
              <a:rPr lang="en-US"/>
            </a:br>
            <a:br>
              <a:rPr lang="en-US"/>
            </a:br>
            <a:br>
              <a:rPr lang="en-US"/>
            </a:br>
            <a:r>
              <a:rPr lang="en-US"/>
              <a:t>What stories are we told about this? </a:t>
            </a:r>
            <a:br>
              <a:rPr lang="en-US"/>
            </a:br>
            <a:br>
              <a:rPr lang="en-US"/>
            </a:br>
            <a:r>
              <a:rPr lang="en-US"/>
              <a:t>What underlying beliefs go with these stories? </a:t>
            </a:r>
            <a:br>
              <a:rPr lang="en-US"/>
            </a:br>
            <a:br>
              <a:rPr lang="en-US"/>
            </a:br>
            <a:r>
              <a:rPr lang="en-US"/>
              <a:t>Within these stories, what are the ‘solutions’ to poverty? </a:t>
            </a:r>
            <a:br>
              <a:rPr lang="en-US"/>
            </a:br>
            <a:br>
              <a:rPr lang="en-US"/>
            </a:br>
            <a:r>
              <a:rPr lang="en-US"/>
              <a:t>What’s left out of that story? </a:t>
            </a:r>
            <a:endParaRPr/>
          </a:p>
          <a:p>
            <a:pPr indent="0" lvl="0" marL="91440" rtl="0" algn="l">
              <a:lnSpc>
                <a:spcPct val="90000"/>
              </a:lnSpc>
              <a:spcBef>
                <a:spcPts val="1400"/>
              </a:spcBef>
              <a:spcAft>
                <a:spcPts val="0"/>
              </a:spcAft>
              <a:buSzPct val="100000"/>
              <a:buNone/>
            </a:pPr>
            <a:r>
              <a:t/>
            </a:r>
            <a:endParaRPr/>
          </a:p>
        </p:txBody>
      </p:sp>
      <p:sp>
        <p:nvSpPr>
          <p:cNvPr id="677" name="Google Shape;677;p64"/>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fontScale="85000" lnSpcReduction="20000"/>
          </a:bodyPr>
          <a:lstStyle/>
          <a:p>
            <a:pPr indent="0" lvl="0" marL="91440" rtl="0" algn="l">
              <a:lnSpc>
                <a:spcPct val="90000"/>
              </a:lnSpc>
              <a:spcBef>
                <a:spcPts val="0"/>
              </a:spcBef>
              <a:spcAft>
                <a:spcPts val="0"/>
              </a:spcAft>
              <a:buSzPct val="100000"/>
              <a:buNone/>
            </a:pPr>
            <a:r>
              <a:t/>
            </a:r>
            <a:endParaRPr/>
          </a:p>
          <a:p>
            <a:pPr indent="0" lvl="0" marL="91440" rtl="0" algn="l">
              <a:lnSpc>
                <a:spcPct val="90000"/>
              </a:lnSpc>
              <a:spcBef>
                <a:spcPts val="1400"/>
              </a:spcBef>
              <a:spcAft>
                <a:spcPts val="0"/>
              </a:spcAft>
              <a:buSzPct val="100000"/>
              <a:buNone/>
            </a:pPr>
            <a:r>
              <a:t/>
            </a:r>
            <a:endParaRPr/>
          </a:p>
          <a:p>
            <a:pPr indent="0" lvl="0" marL="91440" rtl="0" algn="l">
              <a:lnSpc>
                <a:spcPct val="90000"/>
              </a:lnSpc>
              <a:spcBef>
                <a:spcPts val="1400"/>
              </a:spcBef>
              <a:spcAft>
                <a:spcPts val="0"/>
              </a:spcAft>
              <a:buSzPct val="100000"/>
              <a:buNone/>
            </a:pPr>
            <a:r>
              <a:t/>
            </a:r>
            <a:endParaRPr/>
          </a:p>
        </p:txBody>
      </p:sp>
      <p:pic>
        <p:nvPicPr>
          <p:cNvPr id="678" name="Google Shape;678;p64"/>
          <p:cNvPicPr preferRelativeResize="0"/>
          <p:nvPr/>
        </p:nvPicPr>
        <p:blipFill rotWithShape="1">
          <a:blip r:embed="rId3">
            <a:alphaModFix/>
          </a:blip>
          <a:srcRect b="0" l="0" r="0" t="0"/>
          <a:stretch/>
        </p:blipFill>
        <p:spPr>
          <a:xfrm>
            <a:off x="6520061" y="2080068"/>
            <a:ext cx="2758679" cy="221761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ECONOWAYS…OF LOOKING AT THE ECONOMY</a:t>
            </a:r>
            <a:endParaRPr/>
          </a:p>
        </p:txBody>
      </p:sp>
      <p:sp>
        <p:nvSpPr>
          <p:cNvPr id="685" name="Google Shape;685;p65"/>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90000"/>
              </a:lnSpc>
              <a:spcBef>
                <a:spcPts val="0"/>
              </a:spcBef>
              <a:spcAft>
                <a:spcPts val="0"/>
              </a:spcAft>
              <a:buSzPts val="2200"/>
              <a:buNone/>
            </a:pPr>
            <a:r>
              <a:t/>
            </a:r>
            <a:endParaRPr/>
          </a:p>
          <a:p>
            <a:pPr indent="-91440" lvl="0" marL="91440" rtl="0" algn="l">
              <a:lnSpc>
                <a:spcPct val="90000"/>
              </a:lnSpc>
              <a:spcBef>
                <a:spcPts val="1400"/>
              </a:spcBef>
              <a:spcAft>
                <a:spcPts val="0"/>
              </a:spcAft>
              <a:buSzPts val="2200"/>
              <a:buChar char=" "/>
            </a:pPr>
            <a:r>
              <a:rPr b="1" lang="en-US"/>
              <a:t>Individual frame</a:t>
            </a:r>
            <a:endParaRPr/>
          </a:p>
          <a:p>
            <a:pPr indent="0" lvl="0" marL="0" rtl="0" algn="l">
              <a:lnSpc>
                <a:spcPct val="90000"/>
              </a:lnSpc>
              <a:spcBef>
                <a:spcPts val="1400"/>
              </a:spcBef>
              <a:spcAft>
                <a:spcPts val="0"/>
              </a:spcAft>
              <a:buSzPts val="2200"/>
              <a:buNone/>
            </a:pPr>
            <a:r>
              <a:rPr lang="en-US"/>
              <a:t>Saving, cutting back on expenses…</a:t>
            </a:r>
            <a:endParaRPr/>
          </a:p>
          <a:p>
            <a:pPr indent="0" lvl="0" marL="91440" rtl="0" algn="l">
              <a:lnSpc>
                <a:spcPct val="90000"/>
              </a:lnSpc>
              <a:spcBef>
                <a:spcPts val="1400"/>
              </a:spcBef>
              <a:spcAft>
                <a:spcPts val="0"/>
              </a:spcAft>
              <a:buSzPts val="2200"/>
              <a:buNone/>
            </a:pPr>
            <a:r>
              <a:t/>
            </a:r>
            <a:endParaRPr/>
          </a:p>
          <a:p>
            <a:pPr indent="-91440" lvl="0" marL="91440" rtl="0" algn="l">
              <a:lnSpc>
                <a:spcPct val="90000"/>
              </a:lnSpc>
              <a:spcBef>
                <a:spcPts val="1400"/>
              </a:spcBef>
              <a:spcAft>
                <a:spcPts val="0"/>
              </a:spcAft>
              <a:buSzPts val="2200"/>
              <a:buChar char=" "/>
            </a:pPr>
            <a:r>
              <a:rPr b="1" lang="en-US"/>
              <a:t>Systemic frame</a:t>
            </a:r>
            <a:br>
              <a:rPr b="1" lang="en-US"/>
            </a:br>
            <a:endParaRPr b="1"/>
          </a:p>
          <a:p>
            <a:pPr indent="0" lvl="0" marL="0" rtl="0" algn="l">
              <a:lnSpc>
                <a:spcPct val="90000"/>
              </a:lnSpc>
              <a:spcBef>
                <a:spcPts val="1400"/>
              </a:spcBef>
              <a:spcAft>
                <a:spcPts val="0"/>
              </a:spcAft>
              <a:buSzPts val="2200"/>
              <a:buNone/>
            </a:pPr>
            <a:r>
              <a:rPr lang="en-US"/>
              <a:t>Dismantle economic policies that create or worsen poverty </a:t>
            </a:r>
            <a:endParaRPr/>
          </a:p>
          <a:p>
            <a:pPr indent="0" lvl="0" marL="0" rtl="0" algn="l">
              <a:lnSpc>
                <a:spcPct val="90000"/>
              </a:lnSpc>
              <a:spcBef>
                <a:spcPts val="1400"/>
              </a:spcBef>
              <a:spcAft>
                <a:spcPts val="0"/>
              </a:spcAft>
              <a:buSzPts val="2200"/>
              <a:buNone/>
            </a:pPr>
            <a:r>
              <a:rPr lang="en-US"/>
              <a:t>(Changing the tax system, for example)</a:t>
            </a:r>
            <a:br>
              <a:rPr lang="en-US"/>
            </a:br>
            <a:endParaRPr/>
          </a:p>
        </p:txBody>
      </p:sp>
      <p:sp>
        <p:nvSpPr>
          <p:cNvPr id="686" name="Google Shape;686;p65"/>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lnSpcReduction="10000"/>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pic>
        <p:nvPicPr>
          <p:cNvPr id="687" name="Google Shape;687;p65"/>
          <p:cNvPicPr preferRelativeResize="0"/>
          <p:nvPr/>
        </p:nvPicPr>
        <p:blipFill rotWithShape="1">
          <a:blip r:embed="rId3">
            <a:alphaModFix/>
          </a:blip>
          <a:srcRect b="0" l="0" r="0" t="0"/>
          <a:stretch/>
        </p:blipFill>
        <p:spPr>
          <a:xfrm>
            <a:off x="6803493" y="1982885"/>
            <a:ext cx="2401468" cy="2018410"/>
          </a:xfrm>
          <a:prstGeom prst="rect">
            <a:avLst/>
          </a:prstGeom>
          <a:noFill/>
          <a:ln>
            <a:noFill/>
          </a:ln>
        </p:spPr>
      </p:pic>
      <p:pic>
        <p:nvPicPr>
          <p:cNvPr id="688" name="Google Shape;688;p65"/>
          <p:cNvPicPr preferRelativeResize="0"/>
          <p:nvPr/>
        </p:nvPicPr>
        <p:blipFill rotWithShape="1">
          <a:blip r:embed="rId4">
            <a:alphaModFix/>
          </a:blip>
          <a:srcRect b="0" l="0" r="0" t="0"/>
          <a:stretch/>
        </p:blipFill>
        <p:spPr>
          <a:xfrm>
            <a:off x="7725130" y="4634935"/>
            <a:ext cx="1699286" cy="1699286"/>
          </a:xfrm>
          <a:prstGeom prst="rect">
            <a:avLst/>
          </a:prstGeom>
          <a:noFill/>
          <a:ln>
            <a:noFill/>
          </a:ln>
        </p:spPr>
      </p:pic>
      <p:pic>
        <p:nvPicPr>
          <p:cNvPr id="689" name="Google Shape;689;p65"/>
          <p:cNvPicPr preferRelativeResize="0"/>
          <p:nvPr/>
        </p:nvPicPr>
        <p:blipFill rotWithShape="1">
          <a:blip r:embed="rId5">
            <a:alphaModFix/>
          </a:blip>
          <a:srcRect b="0" l="0" r="0" t="0"/>
          <a:stretch/>
        </p:blipFill>
        <p:spPr>
          <a:xfrm>
            <a:off x="9847301" y="4366145"/>
            <a:ext cx="1402863" cy="149638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4" name="Shape 694"/>
        <p:cNvGrpSpPr/>
        <p:nvPr/>
      </p:nvGrpSpPr>
      <p:grpSpPr>
        <a:xfrm>
          <a:off x="0" y="0"/>
          <a:ext cx="0" cy="0"/>
          <a:chOff x="0" y="0"/>
          <a:chExt cx="0" cy="0"/>
        </a:xfrm>
      </p:grpSpPr>
      <p:sp>
        <p:nvSpPr>
          <p:cNvPr id="695" name="Google Shape;695;p6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96" name="Google Shape;696;p66"/>
          <p:cNvSpPr txBox="1"/>
          <p:nvPr>
            <p:ph type="title"/>
          </p:nvPr>
        </p:nvSpPr>
        <p:spPr>
          <a:xfrm>
            <a:off x="630936" y="640080"/>
            <a:ext cx="4818888" cy="148132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lang="en-US" sz="3800">
                <a:solidFill>
                  <a:schemeClr val="dk1"/>
                </a:solidFill>
                <a:latin typeface="Play"/>
                <a:ea typeface="Play"/>
                <a:cs typeface="Play"/>
                <a:sym typeface="Play"/>
              </a:rPr>
              <a:t>Let’s meet… </a:t>
            </a:r>
            <a:br>
              <a:rPr lang="en-US" sz="3800">
                <a:solidFill>
                  <a:schemeClr val="dk1"/>
                </a:solidFill>
                <a:latin typeface="Play"/>
                <a:ea typeface="Play"/>
                <a:cs typeface="Play"/>
                <a:sym typeface="Play"/>
              </a:rPr>
            </a:br>
            <a:r>
              <a:rPr lang="en-US" sz="3800">
                <a:solidFill>
                  <a:schemeClr val="dk1"/>
                </a:solidFill>
                <a:latin typeface="Play"/>
                <a:ea typeface="Play"/>
                <a:cs typeface="Play"/>
                <a:sym typeface="Play"/>
              </a:rPr>
              <a:t>Rational Economic Man </a:t>
            </a:r>
            <a:br>
              <a:rPr lang="en-US" sz="3800">
                <a:solidFill>
                  <a:schemeClr val="dk1"/>
                </a:solidFill>
                <a:latin typeface="Play"/>
                <a:ea typeface="Play"/>
                <a:cs typeface="Play"/>
                <a:sym typeface="Play"/>
              </a:rPr>
            </a:br>
            <a:endParaRPr sz="3800">
              <a:solidFill>
                <a:schemeClr val="dk1"/>
              </a:solidFill>
              <a:latin typeface="Play"/>
              <a:ea typeface="Play"/>
              <a:cs typeface="Play"/>
              <a:sym typeface="Play"/>
            </a:endParaRPr>
          </a:p>
        </p:txBody>
      </p:sp>
      <p:sp>
        <p:nvSpPr>
          <p:cNvPr id="697" name="Google Shape;697;p66"/>
          <p:cNvSpPr/>
          <p:nvPr/>
        </p:nvSpPr>
        <p:spPr>
          <a:xfrm>
            <a:off x="643278" y="2372868"/>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98" name="Google Shape;698;p66"/>
          <p:cNvSpPr txBox="1"/>
          <p:nvPr>
            <p:ph idx="1" type="body"/>
          </p:nvPr>
        </p:nvSpPr>
        <p:spPr>
          <a:xfrm>
            <a:off x="630936" y="2660904"/>
            <a:ext cx="4818888" cy="3547872"/>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b="0" i="0" lang="en-US" sz="2600"/>
              <a:t>Rational "economic man: </a:t>
            </a:r>
            <a:br>
              <a:rPr b="0" i="0" lang="en-US" sz="2600"/>
            </a:br>
            <a:br>
              <a:rPr b="0" i="0" lang="en-US" sz="2600"/>
            </a:br>
            <a:br>
              <a:rPr b="0" i="0" lang="en-US" sz="2600"/>
            </a:br>
            <a:r>
              <a:rPr b="0" i="0" lang="en-US" sz="2600"/>
              <a:t>-</a:t>
            </a:r>
            <a:r>
              <a:rPr lang="en-US" sz="2600"/>
              <a:t> </a:t>
            </a:r>
            <a:r>
              <a:rPr b="0" i="0" lang="en-US" sz="2600"/>
              <a:t>He </a:t>
            </a:r>
            <a:r>
              <a:rPr lang="en-US" sz="2600"/>
              <a:t>has all the information he needs to make decisions.</a:t>
            </a:r>
            <a:br>
              <a:rPr b="0" i="0" lang="en-US" sz="2600"/>
            </a:br>
            <a:r>
              <a:rPr b="0" i="0" lang="en-US" sz="2600"/>
              <a:t>- He acts rationally</a:t>
            </a:r>
            <a:r>
              <a:rPr lang="en-US" sz="2600"/>
              <a:t>. </a:t>
            </a:r>
            <a:br>
              <a:rPr lang="en-US" sz="2600"/>
            </a:br>
            <a:r>
              <a:rPr lang="en-US" sz="2600"/>
              <a:t>- His aim is to get as much as he can for as little as possible.</a:t>
            </a:r>
            <a:br>
              <a:rPr lang="en-US" sz="2600"/>
            </a:br>
            <a:r>
              <a:rPr lang="en-US" sz="2600"/>
              <a:t>- He is driven by self interest – not by morals or care for others.  </a:t>
            </a:r>
            <a:br>
              <a:rPr b="0" i="0" lang="en-US" sz="2600"/>
            </a:br>
            <a:br>
              <a:rPr b="1" i="1" lang="en-US" sz="2200"/>
            </a:br>
            <a:r>
              <a:rPr b="1" i="1" lang="en-US" sz="2200"/>
              <a:t>“The presence of an economic man is an assumption of many economic models.”</a:t>
            </a:r>
            <a:br>
              <a:rPr b="0" i="0" lang="en-US" sz="2200"/>
            </a:br>
            <a:r>
              <a:rPr b="0" i="0" lang="en-US" sz="1400"/>
              <a:t>www.investopedia.com</a:t>
            </a:r>
            <a:br>
              <a:rPr b="0" i="0" lang="en-US" sz="2200"/>
            </a:br>
            <a:endParaRPr sz="2200"/>
          </a:p>
        </p:txBody>
      </p:sp>
      <p:pic>
        <p:nvPicPr>
          <p:cNvPr descr="How To Out-Earn The Monopoly Man" id="699" name="Google Shape;699;p66"/>
          <p:cNvPicPr preferRelativeResize="0"/>
          <p:nvPr>
            <p:ph idx="2" type="body"/>
          </p:nvPr>
        </p:nvPicPr>
        <p:blipFill rotWithShape="1">
          <a:blip r:embed="rId3">
            <a:alphaModFix/>
          </a:blip>
          <a:srcRect b="0" l="0" r="0" t="0"/>
          <a:stretch/>
        </p:blipFill>
        <p:spPr>
          <a:xfrm>
            <a:off x="6102096" y="1759060"/>
            <a:ext cx="5458968" cy="394948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3" name="Shape 703"/>
        <p:cNvGrpSpPr/>
        <p:nvPr/>
      </p:nvGrpSpPr>
      <p:grpSpPr>
        <a:xfrm>
          <a:off x="0" y="0"/>
          <a:ext cx="0" cy="0"/>
          <a:chOff x="0" y="0"/>
          <a:chExt cx="0" cy="0"/>
        </a:xfrm>
      </p:grpSpPr>
      <p:cxnSp>
        <p:nvCxnSpPr>
          <p:cNvPr id="704" name="Google Shape;704;p67"/>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705" name="Google Shape;705;p67"/>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706" name="Google Shape;706;p67"/>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000"/>
              <a:buFont typeface="Twentieth Century"/>
              <a:buNone/>
            </a:pPr>
            <a:r>
              <a:rPr lang="en-US">
                <a:solidFill>
                  <a:srgbClr val="FFFFFF"/>
                </a:solidFill>
              </a:rPr>
              <a:t>‘RATIONAL ECONOMIC MAN’</a:t>
            </a:r>
            <a:endParaRPr/>
          </a:p>
        </p:txBody>
      </p:sp>
      <p:cxnSp>
        <p:nvCxnSpPr>
          <p:cNvPr id="707" name="Google Shape;707;p67"/>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708" name="Google Shape;708;p67"/>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fontScale="92500" lnSpcReduction="10000"/>
          </a:bodyPr>
          <a:lstStyle/>
          <a:p>
            <a:pPr indent="-99853" lvl="0" marL="91440" rtl="0" algn="l">
              <a:lnSpc>
                <a:spcPct val="90000"/>
              </a:lnSpc>
              <a:spcBef>
                <a:spcPts val="0"/>
              </a:spcBef>
              <a:spcAft>
                <a:spcPts val="0"/>
              </a:spcAft>
              <a:buSzPct val="100000"/>
              <a:buChar char=" "/>
            </a:pPr>
            <a:r>
              <a:rPr lang="en-US" sz="1700">
                <a:solidFill>
                  <a:srgbClr val="FFFFFF"/>
                </a:solidFill>
              </a:rPr>
              <a:t>SMALL GROUP ACTIVITY / PART 1</a:t>
            </a:r>
            <a:br>
              <a:rPr lang="en-US" sz="1700">
                <a:solidFill>
                  <a:srgbClr val="FFFFFF"/>
                </a:solidFill>
              </a:rPr>
            </a:br>
            <a:endParaRPr sz="1700">
              <a:solidFill>
                <a:srgbClr val="FFFFFF"/>
              </a:solidFill>
            </a:endParaRPr>
          </a:p>
          <a:p>
            <a:pPr indent="-105727" lvl="0" marL="91440" rtl="0" algn="l">
              <a:lnSpc>
                <a:spcPct val="90000"/>
              </a:lnSpc>
              <a:spcBef>
                <a:spcPts val="1600"/>
              </a:spcBef>
              <a:spcAft>
                <a:spcPts val="0"/>
              </a:spcAft>
              <a:buSzPct val="100000"/>
              <a:buChar char=" "/>
            </a:pPr>
            <a:r>
              <a:rPr lang="en-US" sz="1800"/>
              <a:t>What would ‘he’ be like as an individual?</a:t>
            </a:r>
            <a:br>
              <a:rPr lang="en-US" sz="1800"/>
            </a:br>
            <a:endParaRPr sz="1800"/>
          </a:p>
          <a:p>
            <a:pPr indent="-105727" lvl="0" marL="91440" rtl="0" algn="l">
              <a:lnSpc>
                <a:spcPct val="90000"/>
              </a:lnSpc>
              <a:spcBef>
                <a:spcPts val="1400"/>
              </a:spcBef>
              <a:spcAft>
                <a:spcPts val="0"/>
              </a:spcAft>
              <a:buSzPct val="100000"/>
              <a:buChar char=" "/>
            </a:pPr>
            <a:r>
              <a:rPr lang="en-US" sz="1800"/>
              <a:t>How might he treat the environment?</a:t>
            </a:r>
            <a:br>
              <a:rPr lang="en-US" sz="1800"/>
            </a:br>
            <a:endParaRPr sz="1800"/>
          </a:p>
          <a:p>
            <a:pPr indent="-105727" lvl="0" marL="91440" rtl="0" algn="l">
              <a:lnSpc>
                <a:spcPct val="90000"/>
              </a:lnSpc>
              <a:spcBef>
                <a:spcPts val="1400"/>
              </a:spcBef>
              <a:spcAft>
                <a:spcPts val="0"/>
              </a:spcAft>
              <a:buSzPct val="100000"/>
              <a:buChar char=" "/>
            </a:pPr>
            <a:r>
              <a:rPr lang="en-US" sz="1800"/>
              <a:t>How might he treat people?</a:t>
            </a:r>
            <a:endParaRPr/>
          </a:p>
          <a:p>
            <a:pPr indent="-105727" lvl="0" marL="91440" rtl="0" algn="l">
              <a:lnSpc>
                <a:spcPct val="90000"/>
              </a:lnSpc>
              <a:spcBef>
                <a:spcPts val="1400"/>
              </a:spcBef>
              <a:spcAft>
                <a:spcPts val="0"/>
              </a:spcAft>
              <a:buSzPct val="100000"/>
              <a:buChar char=" "/>
            </a:pPr>
            <a:r>
              <a:rPr lang="en-US" sz="1800"/>
              <a:t>What if he had something that others needed? (Even if he had more than he needed?) How would he handle that situation</a:t>
            </a:r>
            <a:endParaRPr/>
          </a:p>
          <a:p>
            <a:pPr indent="-105727" lvl="0" marL="91440" rtl="0" algn="l">
              <a:lnSpc>
                <a:spcPct val="90000"/>
              </a:lnSpc>
              <a:spcBef>
                <a:spcPts val="1400"/>
              </a:spcBef>
              <a:spcAft>
                <a:spcPts val="0"/>
              </a:spcAft>
              <a:buSzPct val="100000"/>
              <a:buChar char=" "/>
            </a:pPr>
            <a:r>
              <a:rPr lang="en-US" sz="1800"/>
              <a:t>Would he be into sports? If he played on a team, what would he be like?</a:t>
            </a:r>
            <a:endParaRPr sz="1700">
              <a:solidFill>
                <a:srgbClr val="FFFFFF"/>
              </a:solidFill>
            </a:endParaRPr>
          </a:p>
        </p:txBody>
      </p:sp>
      <p:pic>
        <p:nvPicPr>
          <p:cNvPr descr="How To Out-Earn The Monopoly Man" id="709" name="Google Shape;709;p67"/>
          <p:cNvPicPr preferRelativeResize="0"/>
          <p:nvPr>
            <p:ph idx="2" type="body"/>
          </p:nvPr>
        </p:nvPicPr>
        <p:blipFill rotWithShape="1">
          <a:blip r:embed="rId3">
            <a:alphaModFix/>
          </a:blip>
          <a:srcRect b="0" l="0" r="0" t="0"/>
          <a:stretch/>
        </p:blipFill>
        <p:spPr>
          <a:xfrm>
            <a:off x="6096000" y="1455362"/>
            <a:ext cx="5455921" cy="394727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3" name="Shape 713"/>
        <p:cNvGrpSpPr/>
        <p:nvPr/>
      </p:nvGrpSpPr>
      <p:grpSpPr>
        <a:xfrm>
          <a:off x="0" y="0"/>
          <a:ext cx="0" cy="0"/>
          <a:chOff x="0" y="0"/>
          <a:chExt cx="0" cy="0"/>
        </a:xfrm>
      </p:grpSpPr>
      <p:sp>
        <p:nvSpPr>
          <p:cNvPr id="714" name="Google Shape;714;p6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15" name="Google Shape;715;p68"/>
          <p:cNvSpPr/>
          <p:nvPr/>
        </p:nvSpPr>
        <p:spPr>
          <a:xfrm flipH="1" rot="3186173">
            <a:off x="3930947" y="651615"/>
            <a:ext cx="4083433" cy="4083433"/>
          </a:xfrm>
          <a:prstGeom prst="arc">
            <a:avLst>
              <a:gd fmla="val 16200000" name="adj1"/>
              <a:gd fmla="val 20093138"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6" name="Google Shape;716;p68"/>
          <p:cNvSpPr txBox="1"/>
          <p:nvPr>
            <p:ph type="title"/>
          </p:nvPr>
        </p:nvSpPr>
        <p:spPr>
          <a:xfrm>
            <a:off x="838200" y="365125"/>
            <a:ext cx="1051559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REM </a:t>
            </a:r>
            <a:r>
              <a:rPr lang="en-US">
                <a:solidFill>
                  <a:schemeClr val="dk1"/>
                </a:solidFill>
                <a:latin typeface="Play"/>
                <a:ea typeface="Play"/>
                <a:cs typeface="Play"/>
                <a:sym typeface="Play"/>
              </a:rPr>
              <a:t>Activity</a:t>
            </a:r>
            <a:endParaRPr/>
          </a:p>
        </p:txBody>
      </p:sp>
      <p:sp>
        <p:nvSpPr>
          <p:cNvPr id="717" name="Google Shape;717;p68"/>
          <p:cNvSpPr txBox="1"/>
          <p:nvPr>
            <p:ph idx="2" type="body"/>
          </p:nvPr>
        </p:nvSpPr>
        <p:spPr>
          <a:xfrm>
            <a:off x="838200" y="1825625"/>
            <a:ext cx="5393361" cy="4351338"/>
          </a:xfrm>
          <a:prstGeom prst="rect">
            <a:avLst/>
          </a:prstGeom>
          <a:noFill/>
          <a:ln>
            <a:noFill/>
          </a:ln>
        </p:spPr>
        <p:txBody>
          <a:bodyPr anchorCtr="0" anchor="t" bIns="45700" lIns="91425" spcFirstLastPara="1" rIns="91425" wrap="square" tIns="45700">
            <a:normAutofit fontScale="55000" lnSpcReduction="10000"/>
          </a:bodyPr>
          <a:lstStyle/>
          <a:p>
            <a:pPr indent="0" lvl="0" marL="0" rtl="0" algn="l">
              <a:lnSpc>
                <a:spcPct val="90000"/>
              </a:lnSpc>
              <a:spcBef>
                <a:spcPts val="0"/>
              </a:spcBef>
              <a:spcAft>
                <a:spcPts val="0"/>
              </a:spcAft>
              <a:buClr>
                <a:schemeClr val="dk1"/>
              </a:buClr>
              <a:buSzPct val="100000"/>
              <a:buNone/>
            </a:pPr>
            <a:br>
              <a:rPr b="0" i="0" lang="en-US" sz="1600" u="none" strike="noStrike"/>
            </a:br>
            <a:r>
              <a:rPr b="0" i="0" lang="en-US" sz="2356" u="none" strike="noStrike"/>
              <a:t>S</a:t>
            </a:r>
            <a:r>
              <a:rPr lang="en-US" sz="2356"/>
              <a:t>m</a:t>
            </a:r>
            <a:r>
              <a:rPr b="0" i="0" lang="en-US" sz="2356" u="none" strike="noStrike"/>
              <a:t>all Groups: 2 minute buzz</a:t>
            </a:r>
            <a:br>
              <a:rPr b="0" i="0" lang="en-US" sz="2356" u="none" strike="noStrike"/>
            </a:br>
            <a:br>
              <a:rPr b="0" i="0" lang="en-US" sz="2356" u="none" strike="noStrike"/>
            </a:br>
            <a:r>
              <a:rPr b="0" i="0" lang="en-US" sz="2356" u="none" strike="noStrike"/>
              <a:t>Say hello - </a:t>
            </a:r>
            <a:r>
              <a:rPr lang="en-US" sz="2356"/>
              <a:t>volunteer</a:t>
            </a:r>
            <a:r>
              <a:rPr b="0" i="0" lang="en-US" sz="2356" u="none" strike="noStrike"/>
              <a:t> for feedback.</a:t>
            </a:r>
            <a:br>
              <a:rPr b="0" i="0" lang="en-US" sz="2356" u="none" strike="noStrike"/>
            </a:br>
            <a:endParaRPr b="0" sz="2356"/>
          </a:p>
          <a:p>
            <a:pPr indent="0" lvl="0" marL="0" rtl="0" algn="l">
              <a:lnSpc>
                <a:spcPct val="90000"/>
              </a:lnSpc>
              <a:spcBef>
                <a:spcPts val="1400"/>
              </a:spcBef>
              <a:spcAft>
                <a:spcPts val="0"/>
              </a:spcAft>
              <a:buClr>
                <a:schemeClr val="dk1"/>
              </a:buClr>
              <a:buSzPct val="67895"/>
              <a:buNone/>
            </a:pPr>
            <a:r>
              <a:rPr b="1" i="0" lang="en-US" sz="2356" u="none" strike="noStrike"/>
              <a:t>What if REM was actually a real person? </a:t>
            </a:r>
            <a:br>
              <a:rPr b="1" i="0" lang="en-US" sz="2356" u="none" strike="noStrike"/>
            </a:br>
            <a:endParaRPr b="1" sz="2356"/>
          </a:p>
          <a:p>
            <a:pPr indent="-224542" lvl="0" marL="228600" rtl="0" algn="l">
              <a:lnSpc>
                <a:spcPct val="90000"/>
              </a:lnSpc>
              <a:spcBef>
                <a:spcPts val="1400"/>
              </a:spcBef>
              <a:spcAft>
                <a:spcPts val="0"/>
              </a:spcAft>
              <a:buClr>
                <a:schemeClr val="dk1"/>
              </a:buClr>
              <a:buSzPct val="100000"/>
              <a:buChar char="•"/>
            </a:pPr>
            <a:r>
              <a:rPr b="1" i="0" lang="en-US" sz="2356" u="none" strike="noStrike"/>
              <a:t>What would ‘he’ be like as an individual?</a:t>
            </a:r>
            <a:br>
              <a:rPr b="1" i="0" lang="en-US" sz="2356" u="none" strike="noStrike"/>
            </a:br>
            <a:endParaRPr b="1" i="0" sz="2356" u="none" strike="noStrike"/>
          </a:p>
          <a:p>
            <a:pPr indent="-224542" lvl="0" marL="228600" rtl="0" algn="l">
              <a:lnSpc>
                <a:spcPct val="90000"/>
              </a:lnSpc>
              <a:spcBef>
                <a:spcPts val="1000"/>
              </a:spcBef>
              <a:spcAft>
                <a:spcPts val="0"/>
              </a:spcAft>
              <a:buClr>
                <a:schemeClr val="dk1"/>
              </a:buClr>
              <a:buSzPct val="100000"/>
              <a:buChar char="•"/>
            </a:pPr>
            <a:r>
              <a:rPr b="1" i="0" lang="en-US" sz="2356" u="none" strike="noStrike"/>
              <a:t>How might he treat </a:t>
            </a:r>
            <a:r>
              <a:rPr b="1" lang="en-US" sz="2356"/>
              <a:t>people?</a:t>
            </a:r>
            <a:br>
              <a:rPr b="1" i="0" lang="en-US" sz="2356" u="none" strike="noStrike"/>
            </a:br>
            <a:endParaRPr b="1" i="0" sz="2356" u="none" strike="noStrike"/>
          </a:p>
          <a:p>
            <a:pPr indent="-224542" lvl="0" marL="228600" rtl="0" algn="l">
              <a:lnSpc>
                <a:spcPct val="90000"/>
              </a:lnSpc>
              <a:spcBef>
                <a:spcPts val="1000"/>
              </a:spcBef>
              <a:spcAft>
                <a:spcPts val="0"/>
              </a:spcAft>
              <a:buClr>
                <a:schemeClr val="dk1"/>
              </a:buClr>
              <a:buSzPct val="100000"/>
              <a:buChar char="•"/>
            </a:pPr>
            <a:r>
              <a:rPr b="1" i="0" lang="en-US" sz="2356" u="none" strike="noStrike"/>
              <a:t>How might he treat </a:t>
            </a:r>
            <a:r>
              <a:rPr b="1" lang="en-US" sz="2356"/>
              <a:t>the environment</a:t>
            </a:r>
            <a:r>
              <a:rPr b="1" i="0" lang="en-US" sz="2356" u="none" strike="noStrike"/>
              <a:t>?</a:t>
            </a:r>
            <a:endParaRPr sz="3556"/>
          </a:p>
          <a:p>
            <a:pPr indent="-224542" lvl="0" marL="228600" rtl="0" algn="l">
              <a:lnSpc>
                <a:spcPct val="90000"/>
              </a:lnSpc>
              <a:spcBef>
                <a:spcPts val="1000"/>
              </a:spcBef>
              <a:spcAft>
                <a:spcPts val="0"/>
              </a:spcAft>
              <a:buClr>
                <a:schemeClr val="dk1"/>
              </a:buClr>
              <a:buSzPct val="100000"/>
              <a:buChar char="•"/>
            </a:pPr>
            <a:r>
              <a:rPr b="1" i="0" lang="en-US" sz="2356" u="none" strike="noStrike"/>
              <a:t>What if he had something that others needed? (Even if he had more than he needed?) How would he handle that situation</a:t>
            </a:r>
            <a:endParaRPr sz="3556"/>
          </a:p>
          <a:p>
            <a:pPr indent="-224542" lvl="0" marL="228600" rtl="0" algn="l">
              <a:lnSpc>
                <a:spcPct val="90000"/>
              </a:lnSpc>
              <a:spcBef>
                <a:spcPts val="1000"/>
              </a:spcBef>
              <a:spcAft>
                <a:spcPts val="0"/>
              </a:spcAft>
              <a:buClr>
                <a:schemeClr val="dk1"/>
              </a:buClr>
              <a:buSzPct val="100000"/>
              <a:buChar char="•"/>
            </a:pPr>
            <a:r>
              <a:rPr b="1" i="0" lang="en-US" sz="2356" u="none" strike="noStrike"/>
              <a:t>Would he be into sports? If he played on a team, what would he be like? </a:t>
            </a:r>
            <a:br>
              <a:rPr b="0" i="0" lang="en-US" sz="2356" u="none" strike="noStrike"/>
            </a:br>
            <a:br>
              <a:rPr b="0" i="0" lang="en-US" sz="2356" u="none" strike="noStrike"/>
            </a:br>
            <a:endParaRPr b="0" i="0" sz="2356" u="none" strike="noStrike"/>
          </a:p>
          <a:p>
            <a:pPr indent="0" lvl="0" marL="0" rtl="0" algn="l">
              <a:lnSpc>
                <a:spcPct val="90000"/>
              </a:lnSpc>
              <a:spcBef>
                <a:spcPts val="1000"/>
              </a:spcBef>
              <a:spcAft>
                <a:spcPts val="0"/>
              </a:spcAft>
              <a:buClr>
                <a:schemeClr val="dk1"/>
              </a:buClr>
              <a:buSzPct val="67895"/>
              <a:buNone/>
            </a:pPr>
            <a:r>
              <a:rPr lang="en-US" sz="2356"/>
              <a:t>Get ready to feedback in the chat, or with your mic. </a:t>
            </a:r>
            <a:r>
              <a:rPr b="0" i="0" lang="en-US" sz="2356" u="none" strike="noStrike"/>
              <a:t> </a:t>
            </a:r>
            <a:endParaRPr sz="3556"/>
          </a:p>
          <a:p>
            <a:pPr indent="70167" lvl="0" marL="0" rtl="0" algn="l">
              <a:lnSpc>
                <a:spcPct val="90000"/>
              </a:lnSpc>
              <a:spcBef>
                <a:spcPts val="1000"/>
              </a:spcBef>
              <a:spcAft>
                <a:spcPts val="0"/>
              </a:spcAft>
              <a:buClr>
                <a:schemeClr val="dk1"/>
              </a:buClr>
              <a:buSzPct val="100000"/>
              <a:buNone/>
            </a:pPr>
            <a:r>
              <a:t/>
            </a:r>
            <a:endParaRPr sz="1300"/>
          </a:p>
        </p:txBody>
      </p:sp>
      <p:sp>
        <p:nvSpPr>
          <p:cNvPr id="718" name="Google Shape;718;p68"/>
          <p:cNvSpPr/>
          <p:nvPr/>
        </p:nvSpPr>
        <p:spPr>
          <a:xfrm>
            <a:off x="10677008" y="5228027"/>
            <a:ext cx="1107241" cy="107720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How To Out-Earn The Monopoly Man" id="719" name="Google Shape;719;p68"/>
          <p:cNvPicPr preferRelativeResize="0"/>
          <p:nvPr/>
        </p:nvPicPr>
        <p:blipFill rotWithShape="1">
          <a:blip r:embed="rId3">
            <a:alphaModFix/>
          </a:blip>
          <a:srcRect b="0" l="0" r="0" t="0"/>
          <a:stretch/>
        </p:blipFill>
        <p:spPr>
          <a:xfrm>
            <a:off x="6965471" y="2528286"/>
            <a:ext cx="3731580" cy="269974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4" name="Shape 724"/>
        <p:cNvGrpSpPr/>
        <p:nvPr/>
      </p:nvGrpSpPr>
      <p:grpSpPr>
        <a:xfrm>
          <a:off x="0" y="0"/>
          <a:ext cx="0" cy="0"/>
          <a:chOff x="0" y="0"/>
          <a:chExt cx="0" cy="0"/>
        </a:xfrm>
      </p:grpSpPr>
      <p:sp>
        <p:nvSpPr>
          <p:cNvPr id="725" name="Google Shape;725;p6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26" name="Google Shape;726;p69"/>
          <p:cNvSpPr txBox="1"/>
          <p:nvPr>
            <p:ph type="title"/>
          </p:nvPr>
        </p:nvSpPr>
        <p:spPr>
          <a:xfrm>
            <a:off x="572493" y="238539"/>
            <a:ext cx="11018520" cy="14344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sz="5400"/>
              <a:t>Rational Economic System..</a:t>
            </a:r>
            <a:endParaRPr/>
          </a:p>
        </p:txBody>
      </p:sp>
      <p:sp>
        <p:nvSpPr>
          <p:cNvPr id="727" name="Google Shape;727;p69"/>
          <p:cNvSpPr/>
          <p:nvPr/>
        </p:nvSpPr>
        <p:spPr>
          <a:xfrm>
            <a:off x="572493" y="1681544"/>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09"/>
            </a:schemeClr>
          </a:solidFill>
          <a:ln cap="rnd" cmpd="sng" w="44450">
            <a:solidFill>
              <a:schemeClr val="accent2">
                <a:alpha val="7450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28" name="Google Shape;728;p69"/>
          <p:cNvSpPr txBox="1"/>
          <p:nvPr>
            <p:ph idx="1" type="body"/>
          </p:nvPr>
        </p:nvSpPr>
        <p:spPr>
          <a:xfrm>
            <a:off x="572493" y="2071316"/>
            <a:ext cx="6713552" cy="4119172"/>
          </a:xfrm>
          <a:prstGeom prst="rect">
            <a:avLst/>
          </a:prstGeom>
          <a:noFill/>
          <a:ln>
            <a:noFill/>
          </a:ln>
        </p:spPr>
        <p:txBody>
          <a:bodyPr anchorCtr="0" anchor="t" bIns="45700" lIns="91425" spcFirstLastPara="1" rIns="91425" wrap="square" tIns="45700">
            <a:normAutofit lnSpcReduction="10000"/>
          </a:bodyPr>
          <a:lstStyle/>
          <a:p>
            <a:pPr indent="139700" lvl="0" marL="0" rtl="0" algn="l">
              <a:lnSpc>
                <a:spcPct val="90000"/>
              </a:lnSpc>
              <a:spcBef>
                <a:spcPts val="0"/>
              </a:spcBef>
              <a:spcAft>
                <a:spcPts val="0"/>
              </a:spcAft>
              <a:buClr>
                <a:schemeClr val="dk1"/>
              </a:buClr>
              <a:buSzPts val="2200"/>
              <a:buNone/>
            </a:pPr>
            <a:r>
              <a:t/>
            </a:r>
            <a:endParaRPr sz="2200"/>
          </a:p>
          <a:p>
            <a:pPr indent="0" lvl="0" marL="0" rtl="0" algn="l">
              <a:lnSpc>
                <a:spcPct val="90000"/>
              </a:lnSpc>
              <a:spcBef>
                <a:spcPts val="1000"/>
              </a:spcBef>
              <a:spcAft>
                <a:spcPts val="0"/>
              </a:spcAft>
              <a:buClr>
                <a:schemeClr val="dk1"/>
              </a:buClr>
              <a:buSzPts val="2200"/>
              <a:buNone/>
            </a:pPr>
            <a:r>
              <a:rPr lang="en-US" sz="2200"/>
              <a:t>ACTIVITY PART TWO</a:t>
            </a:r>
            <a:endParaRPr/>
          </a:p>
          <a:p>
            <a:pPr indent="139700" lvl="0" marL="0" rtl="0" algn="l">
              <a:lnSpc>
                <a:spcPct val="90000"/>
              </a:lnSpc>
              <a:spcBef>
                <a:spcPts val="1000"/>
              </a:spcBef>
              <a:spcAft>
                <a:spcPts val="0"/>
              </a:spcAft>
              <a:buClr>
                <a:schemeClr val="dk1"/>
              </a:buClr>
              <a:buSzPts val="2200"/>
              <a:buNone/>
            </a:pPr>
            <a:r>
              <a:t/>
            </a:r>
            <a:endParaRPr sz="2200"/>
          </a:p>
          <a:p>
            <a:pPr indent="0" lvl="0" marL="0" rtl="0" algn="l">
              <a:lnSpc>
                <a:spcPct val="90000"/>
              </a:lnSpc>
              <a:spcBef>
                <a:spcPts val="1000"/>
              </a:spcBef>
              <a:spcAft>
                <a:spcPts val="0"/>
              </a:spcAft>
              <a:buClr>
                <a:schemeClr val="dk1"/>
              </a:buClr>
              <a:buSzPts val="2200"/>
              <a:buNone/>
            </a:pPr>
            <a:r>
              <a:rPr lang="en-US" sz="2200"/>
              <a:t>Imagine if Rational Economic Man was in charge of the economy – oran economic system based on the same values as REM? </a:t>
            </a:r>
            <a:br>
              <a:rPr lang="en-US" sz="2200"/>
            </a:br>
            <a:br>
              <a:rPr lang="en-US" sz="2200"/>
            </a:br>
            <a:r>
              <a:rPr lang="en-US" sz="2200"/>
              <a:t>How would it treat people? The environment? </a:t>
            </a:r>
            <a:br>
              <a:rPr lang="en-US" sz="2200"/>
            </a:br>
            <a:br>
              <a:rPr lang="en-US" sz="2200"/>
            </a:br>
            <a:r>
              <a:rPr lang="en-US" sz="2200"/>
              <a:t>How would it allocate resources e.g. a situation if people needed something – like housing? </a:t>
            </a:r>
            <a:br>
              <a:rPr lang="en-US" sz="2200"/>
            </a:br>
            <a:br>
              <a:rPr lang="en-US" sz="2200"/>
            </a:br>
            <a:endParaRPr sz="2200"/>
          </a:p>
        </p:txBody>
      </p:sp>
      <p:pic>
        <p:nvPicPr>
          <p:cNvPr descr="Economy - Free business and finance icons" id="729" name="Google Shape;729;p69"/>
          <p:cNvPicPr preferRelativeResize="0"/>
          <p:nvPr>
            <p:ph idx="2" type="body"/>
          </p:nvPr>
        </p:nvPicPr>
        <p:blipFill rotWithShape="1">
          <a:blip r:embed="rId3">
            <a:alphaModFix/>
          </a:blip>
          <a:srcRect b="2" l="3795" r="2" t="0"/>
          <a:stretch/>
        </p:blipFill>
        <p:spPr>
          <a:xfrm>
            <a:off x="7675658" y="2093976"/>
            <a:ext cx="3941064" cy="40965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CLIMATE JUSTICE</a:t>
            </a:r>
            <a:endParaRPr/>
          </a:p>
        </p:txBody>
      </p:sp>
      <p:sp>
        <p:nvSpPr>
          <p:cNvPr id="217" name="Google Shape;217;p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0" lvl="0" marL="0" marR="0" rtl="0" algn="l">
              <a:lnSpc>
                <a:spcPct val="100000"/>
              </a:lnSpc>
              <a:spcBef>
                <a:spcPts val="0"/>
              </a:spcBef>
              <a:spcAft>
                <a:spcPts val="0"/>
              </a:spcAft>
              <a:buClr>
                <a:srgbClr val="000000"/>
              </a:buClr>
              <a:buSzPts val="2000"/>
              <a:buFont typeface="Tahoma"/>
              <a:buNone/>
            </a:pPr>
            <a:r>
              <a:rPr b="1" i="0" lang="en-US" sz="2000" u="none" cap="none" strike="noStrike">
                <a:solidFill>
                  <a:srgbClr val="000000"/>
                </a:solidFill>
                <a:latin typeface="Tahoma"/>
                <a:ea typeface="Tahoma"/>
                <a:cs typeface="Tahoma"/>
                <a:sym typeface="Tahoma"/>
              </a:rPr>
              <a:t>“Climate Justice links human rights and development to achieve a human-centred approach, safeguarding the rights of the most vulnerable people, both at home and abroad, and sharing the burdens and benefits of climate change and its impacts equitably and fairly.”  </a:t>
            </a:r>
            <a:endParaRPr/>
          </a:p>
          <a:p>
            <a:pPr indent="0" lvl="0" marL="0" marR="0" rtl="0" algn="l">
              <a:lnSpc>
                <a:spcPct val="100000"/>
              </a:lnSpc>
              <a:spcBef>
                <a:spcPts val="0"/>
              </a:spcBef>
              <a:spcAft>
                <a:spcPts val="0"/>
              </a:spcAft>
              <a:buClr>
                <a:schemeClr val="dk1"/>
              </a:buClr>
              <a:buSzPts val="2000"/>
              <a:buFont typeface="Twentieth Century"/>
              <a:buNone/>
            </a:pPr>
            <a:r>
              <a:t/>
            </a:r>
            <a:endParaRPr b="1" i="0" sz="20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202124"/>
              </a:buClr>
              <a:buSzPts val="1600"/>
              <a:buFont typeface="Tahoma"/>
              <a:buNone/>
            </a:pPr>
            <a:r>
              <a:rPr b="0" i="0" lang="en-US" sz="1600" u="none" cap="none" strike="noStrike">
                <a:solidFill>
                  <a:srgbClr val="202124"/>
                </a:solidFill>
                <a:latin typeface="Tahoma"/>
                <a:ea typeface="Tahoma"/>
                <a:cs typeface="Tahoma"/>
                <a:sym typeface="Tahoma"/>
              </a:rPr>
              <a:t>Mary Robinson Foundation,</a:t>
            </a:r>
            <a:endParaRPr/>
          </a:p>
          <a:p>
            <a:pPr indent="0" lvl="0" marL="0" marR="0" rtl="0" algn="l">
              <a:lnSpc>
                <a:spcPct val="100000"/>
              </a:lnSpc>
              <a:spcBef>
                <a:spcPts val="0"/>
              </a:spcBef>
              <a:spcAft>
                <a:spcPts val="0"/>
              </a:spcAft>
              <a:buClr>
                <a:srgbClr val="202124"/>
              </a:buClr>
              <a:buSzPts val="1600"/>
              <a:buFont typeface="Tahoma"/>
              <a:buNone/>
            </a:pPr>
            <a:r>
              <a:rPr b="0" i="0" lang="en-US" sz="1600" u="none" cap="none" strike="noStrike">
                <a:solidFill>
                  <a:srgbClr val="202124"/>
                </a:solidFill>
                <a:latin typeface="Tahoma"/>
                <a:ea typeface="Tahoma"/>
                <a:cs typeface="Tahoma"/>
                <a:sym typeface="Tahoma"/>
              </a:rPr>
              <a:t>Geography of Climate Justice.</a:t>
            </a:r>
            <a:endParaRPr b="0" i="0" sz="1600" u="none" cap="none" strike="noStrike">
              <a:solidFill>
                <a:srgbClr val="000000"/>
              </a:solidFill>
              <a:latin typeface="Tahoma"/>
              <a:ea typeface="Tahoma"/>
              <a:cs typeface="Tahoma"/>
              <a:sym typeface="Tahoma"/>
            </a:endParaRPr>
          </a:p>
          <a:p>
            <a:pPr indent="0" lvl="0" marL="91440" rtl="0" algn="l">
              <a:lnSpc>
                <a:spcPct val="90000"/>
              </a:lnSpc>
              <a:spcBef>
                <a:spcPts val="1200"/>
              </a:spcBef>
              <a:spcAft>
                <a:spcPts val="0"/>
              </a:spcAft>
              <a:buSzPts val="2200"/>
              <a:buNone/>
            </a:pPr>
            <a:r>
              <a:t/>
            </a:r>
            <a:endParaRPr/>
          </a:p>
        </p:txBody>
      </p:sp>
      <p:pic>
        <p:nvPicPr>
          <p:cNvPr id="218" name="Google Shape;218;p7"/>
          <p:cNvPicPr preferRelativeResize="0"/>
          <p:nvPr>
            <p:ph idx="2" type="body"/>
          </p:nvPr>
        </p:nvPicPr>
        <p:blipFill rotWithShape="1">
          <a:blip r:embed="rId3">
            <a:alphaModFix/>
          </a:blip>
          <a:srcRect b="0" l="0" r="0" t="0"/>
          <a:stretch/>
        </p:blipFill>
        <p:spPr>
          <a:xfrm>
            <a:off x="5929080" y="1737360"/>
            <a:ext cx="5148918" cy="49320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3" name="Shape 733"/>
        <p:cNvGrpSpPr/>
        <p:nvPr/>
      </p:nvGrpSpPr>
      <p:grpSpPr>
        <a:xfrm>
          <a:off x="0" y="0"/>
          <a:ext cx="0" cy="0"/>
          <a:chOff x="0" y="0"/>
          <a:chExt cx="0" cy="0"/>
        </a:xfrm>
      </p:grpSpPr>
      <p:sp>
        <p:nvSpPr>
          <p:cNvPr id="734" name="Google Shape;734;p7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35" name="Google Shape;735;p70"/>
          <p:cNvSpPr txBox="1"/>
          <p:nvPr>
            <p:ph type="title"/>
          </p:nvPr>
        </p:nvSpPr>
        <p:spPr>
          <a:xfrm>
            <a:off x="572493" y="238539"/>
            <a:ext cx="11018520" cy="14344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sz="5400"/>
              <a:t>Rational Economic Woman? </a:t>
            </a:r>
            <a:endParaRPr/>
          </a:p>
        </p:txBody>
      </p:sp>
      <p:sp>
        <p:nvSpPr>
          <p:cNvPr id="736" name="Google Shape;736;p70"/>
          <p:cNvSpPr/>
          <p:nvPr/>
        </p:nvSpPr>
        <p:spPr>
          <a:xfrm>
            <a:off x="572493" y="1681544"/>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09"/>
            </a:schemeClr>
          </a:solidFill>
          <a:ln cap="rnd" cmpd="sng" w="44450">
            <a:solidFill>
              <a:schemeClr val="accent2">
                <a:alpha val="7450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37" name="Google Shape;737;p70"/>
          <p:cNvSpPr txBox="1"/>
          <p:nvPr>
            <p:ph idx="1" type="body"/>
          </p:nvPr>
        </p:nvSpPr>
        <p:spPr>
          <a:xfrm>
            <a:off x="572493" y="2071316"/>
            <a:ext cx="6713552" cy="4119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500"/>
              <a:buNone/>
            </a:pPr>
            <a:br>
              <a:rPr b="0" i="0" lang="en-US" sz="1500" u="none" strike="noStrike"/>
            </a:br>
            <a:r>
              <a:rPr b="0" i="0" lang="en-US" sz="1500" u="none" strike="noStrike"/>
              <a:t>Why was REM </a:t>
            </a:r>
            <a:r>
              <a:rPr lang="en-US" sz="1500"/>
              <a:t>conceptualised</a:t>
            </a:r>
            <a:r>
              <a:rPr b="0" i="0" lang="en-US" sz="1500" u="none" strike="noStrike"/>
              <a:t> as a ‘man’?</a:t>
            </a:r>
            <a:endParaRPr/>
          </a:p>
          <a:p>
            <a:pPr indent="0" lvl="0" marL="0" rtl="0" algn="l">
              <a:lnSpc>
                <a:spcPct val="90000"/>
              </a:lnSpc>
              <a:spcBef>
                <a:spcPts val="1000"/>
              </a:spcBef>
              <a:spcAft>
                <a:spcPts val="0"/>
              </a:spcAft>
              <a:buClr>
                <a:schemeClr val="dk1"/>
              </a:buClr>
              <a:buSzPts val="1500"/>
              <a:buNone/>
            </a:pPr>
            <a:r>
              <a:rPr lang="en-US" sz="1500"/>
              <a:t>Could Adam Smith have imagined Rational Economic Woman in the 1700s?</a:t>
            </a:r>
            <a:br>
              <a:rPr lang="en-US" sz="1500"/>
            </a:br>
            <a:endParaRPr sz="1500"/>
          </a:p>
          <a:p>
            <a:pPr indent="0" lvl="1" marL="228600" rtl="0" algn="l">
              <a:lnSpc>
                <a:spcPct val="90000"/>
              </a:lnSpc>
              <a:spcBef>
                <a:spcPts val="500"/>
              </a:spcBef>
              <a:spcAft>
                <a:spcPts val="0"/>
              </a:spcAft>
              <a:buClr>
                <a:schemeClr val="dk1"/>
              </a:buClr>
              <a:buSzPts val="1500"/>
              <a:buNone/>
            </a:pPr>
            <a:r>
              <a:rPr lang="en-US" sz="1500"/>
              <a:t>“</a:t>
            </a:r>
            <a:r>
              <a:rPr i="0" lang="en-US" sz="1500"/>
              <a:t>Women in Britain could not vote, own land while married, go to a university, earn equal wages, enter many professions, or even report serious cases of domestic abuse.</a:t>
            </a:r>
            <a:br>
              <a:rPr i="0" lang="en-US" sz="1500"/>
            </a:br>
            <a:br>
              <a:rPr i="0" lang="en-US" sz="1500"/>
            </a:br>
            <a:r>
              <a:rPr i="0" lang="en-US" sz="1500"/>
              <a:t> Women who were found to be too argumentative or radical could deal with cruel and humiliating public penalties.” [under a law that was not repealed until 1967</a:t>
            </a:r>
            <a:r>
              <a:rPr lang="en-US" sz="1500"/>
              <a:t>]</a:t>
            </a:r>
            <a:endParaRPr/>
          </a:p>
          <a:p>
            <a:pPr indent="9525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br>
              <a:rPr lang="en-US" sz="1500"/>
            </a:br>
            <a:br>
              <a:rPr lang="en-US" sz="1500"/>
            </a:br>
            <a:r>
              <a:rPr lang="en-US" sz="1500"/>
              <a:t>http://www.innertemplelibrary.org.uk/timeline/iwd-legal-history/</a:t>
            </a:r>
            <a:endParaRPr/>
          </a:p>
        </p:txBody>
      </p:sp>
      <p:pic>
        <p:nvPicPr>
          <p:cNvPr descr="Cucking and ducking stools | Definition ..." id="738" name="Google Shape;738;p70"/>
          <p:cNvPicPr preferRelativeResize="0"/>
          <p:nvPr/>
        </p:nvPicPr>
        <p:blipFill rotWithShape="1">
          <a:blip r:embed="rId3">
            <a:alphaModFix/>
          </a:blip>
          <a:srcRect b="0" l="0" r="0" t="0"/>
          <a:stretch/>
        </p:blipFill>
        <p:spPr>
          <a:xfrm>
            <a:off x="7477538" y="2489673"/>
            <a:ext cx="4067755" cy="295414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2" name="Shape 742"/>
        <p:cNvGrpSpPr/>
        <p:nvPr/>
      </p:nvGrpSpPr>
      <p:grpSpPr>
        <a:xfrm>
          <a:off x="0" y="0"/>
          <a:ext cx="0" cy="0"/>
          <a:chOff x="0" y="0"/>
          <a:chExt cx="0" cy="0"/>
        </a:xfrm>
      </p:grpSpPr>
      <p:sp>
        <p:nvSpPr>
          <p:cNvPr id="743" name="Google Shape;743;p7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44" name="Google Shape;744;p71"/>
          <p:cNvSpPr txBox="1"/>
          <p:nvPr>
            <p:ph type="title"/>
          </p:nvPr>
        </p:nvSpPr>
        <p:spPr>
          <a:xfrm>
            <a:off x="640080" y="329184"/>
            <a:ext cx="6894576"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sz="5400"/>
              <a:t>Notes on </a:t>
            </a:r>
            <a:br>
              <a:rPr lang="en-US" sz="5400"/>
            </a:br>
            <a:r>
              <a:rPr lang="en-US" sz="5400"/>
              <a:t>Rational Economic Man </a:t>
            </a:r>
            <a:endParaRPr/>
          </a:p>
        </p:txBody>
      </p:sp>
      <p:sp>
        <p:nvSpPr>
          <p:cNvPr id="745" name="Google Shape;745;p71"/>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46" name="Google Shape;746;p71"/>
          <p:cNvSpPr txBox="1"/>
          <p:nvPr>
            <p:ph idx="1" type="body"/>
          </p:nvPr>
        </p:nvSpPr>
        <p:spPr>
          <a:xfrm>
            <a:off x="640080" y="2706624"/>
            <a:ext cx="6894576" cy="348386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br>
              <a:rPr b="0" i="0" lang="en-US" sz="1500" u="none" strike="noStrike"/>
            </a:br>
            <a:r>
              <a:rPr i="0" lang="en-US" sz="1500" u="none" strike="noStrike"/>
              <a:t>Rational Economic Man was a concept developed by economist Adam Smith (1723–1790) to predict  human behaviour in the economy.</a:t>
            </a:r>
            <a:br>
              <a:rPr i="0" lang="en-US" sz="1500" u="none" strike="noStrike"/>
            </a:br>
            <a:br>
              <a:rPr i="0" lang="en-US" sz="1500" u="none" strike="noStrike"/>
            </a:br>
            <a:r>
              <a:rPr i="0" lang="en-US" sz="1500" u="none" strike="noStrike"/>
              <a:t>REM imagines human beings as individuals driven by selfishness, not by morals or care for others.</a:t>
            </a:r>
            <a:br>
              <a:rPr i="0" lang="en-US" sz="1500" u="none" strike="noStrike"/>
            </a:br>
            <a:br>
              <a:rPr i="0" lang="en-US" sz="1500" u="none" strike="noStrike"/>
            </a:br>
            <a:r>
              <a:rPr i="0" lang="en-US" sz="1500" u="none" strike="noStrike"/>
              <a:t>His decisions are made based on perfect information and motivated by self interest. As a producer he is driven always to make the most profit, and his consumer choices are based on getting the most for his money.  </a:t>
            </a:r>
            <a:br>
              <a:rPr i="0" lang="en-US" sz="1500" u="none" strike="noStrike"/>
            </a:br>
            <a:br>
              <a:rPr i="0" lang="en-US" sz="1500" u="none" strike="noStrike"/>
            </a:br>
            <a:r>
              <a:rPr i="0" lang="en-US" sz="1500" u="none" strike="noStrike"/>
              <a:t>John Stuart Mill later expanded the concept with the idea that humans are driven by laziness and a desire for luxuries. Both Smith and Mill acknowledged that REM was a simplification of human nature for the sake of developing economic theory</a:t>
            </a:r>
            <a:br>
              <a:rPr i="0" lang="en-US" sz="1500" u="none" strike="noStrike"/>
            </a:br>
            <a:br>
              <a:rPr i="0" lang="en-US" sz="1500" u="none" strike="noStrike"/>
            </a:br>
            <a:r>
              <a:rPr lang="en-US" sz="1600"/>
              <a:t>This concept emerged in the context of Enlightenment ideals of rationality, and scientific reasoning developed by Francis Bacon, Rene Descartes, John Locke and others.</a:t>
            </a:r>
            <a:br>
              <a:rPr lang="en-US" sz="1600"/>
            </a:br>
            <a:br>
              <a:rPr lang="en-US" sz="1600"/>
            </a:br>
            <a:r>
              <a:rPr lang="en-US" sz="1600">
                <a:solidFill>
                  <a:srgbClr val="111111"/>
                </a:solidFill>
                <a:latin typeface="Arial"/>
                <a:ea typeface="Arial"/>
                <a:cs typeface="Arial"/>
                <a:sym typeface="Arial"/>
              </a:rPr>
              <a:t>It was recognised that human beings have emotions but for the sake of economic modelling and market predictions, economics should leave all other elements of the human experience out</a:t>
            </a:r>
            <a:r>
              <a:rPr i="0" lang="en-US" sz="1500" u="none" strike="noStrike"/>
              <a:t>.</a:t>
            </a:r>
            <a:endParaRPr sz="1500"/>
          </a:p>
        </p:txBody>
      </p:sp>
      <p:pic>
        <p:nvPicPr>
          <p:cNvPr descr="80,900+ Stick Figure Icon Stock Illustrations, Royalty-Free ..." id="747" name="Google Shape;747;p71"/>
          <p:cNvPicPr preferRelativeResize="0"/>
          <p:nvPr>
            <p:ph idx="2" type="body"/>
          </p:nvPr>
        </p:nvPicPr>
        <p:blipFill rotWithShape="1">
          <a:blip r:embed="rId3">
            <a:alphaModFix/>
          </a:blip>
          <a:srcRect b="0" l="0" r="0" t="0"/>
          <a:stretch/>
        </p:blipFill>
        <p:spPr>
          <a:xfrm>
            <a:off x="7885835" y="1228615"/>
            <a:ext cx="4014216" cy="2200385"/>
          </a:xfrm>
          <a:prstGeom prst="rect">
            <a:avLst/>
          </a:prstGeom>
          <a:noFill/>
          <a:ln>
            <a:noFill/>
          </a:ln>
        </p:spPr>
      </p:pic>
      <p:pic>
        <p:nvPicPr>
          <p:cNvPr descr="80,900+ Stick Figure Icon Stock Illustrations, Royalty-Free ..." id="748" name="Google Shape;748;p71"/>
          <p:cNvPicPr preferRelativeResize="0"/>
          <p:nvPr/>
        </p:nvPicPr>
        <p:blipFill rotWithShape="1">
          <a:blip r:embed="rId3">
            <a:alphaModFix/>
          </a:blip>
          <a:srcRect b="0" l="0" r="0" t="0"/>
          <a:stretch/>
        </p:blipFill>
        <p:spPr>
          <a:xfrm>
            <a:off x="7876691" y="3569479"/>
            <a:ext cx="3970225" cy="217627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3" name="Shape 753"/>
        <p:cNvGrpSpPr/>
        <p:nvPr/>
      </p:nvGrpSpPr>
      <p:grpSpPr>
        <a:xfrm>
          <a:off x="0" y="0"/>
          <a:ext cx="0" cy="0"/>
          <a:chOff x="0" y="0"/>
          <a:chExt cx="0" cy="0"/>
        </a:xfrm>
      </p:grpSpPr>
      <p:sp>
        <p:nvSpPr>
          <p:cNvPr id="754" name="Google Shape;754;p7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55" name="Google Shape;755;p72"/>
          <p:cNvSpPr txBox="1"/>
          <p:nvPr>
            <p:ph type="title"/>
          </p:nvPr>
        </p:nvSpPr>
        <p:spPr>
          <a:xfrm>
            <a:off x="572493" y="238539"/>
            <a:ext cx="11018520" cy="14344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0" i="0" lang="en-US" u="none" cap="none" strike="noStrike"/>
              <a:t>Greed is good. </a:t>
            </a:r>
            <a:br>
              <a:rPr b="0" i="0" lang="en-US" sz="2200" u="none" cap="none" strike="noStrike"/>
            </a:br>
            <a:endParaRPr sz="2200"/>
          </a:p>
        </p:txBody>
      </p:sp>
      <p:sp>
        <p:nvSpPr>
          <p:cNvPr id="756" name="Google Shape;756;p72"/>
          <p:cNvSpPr/>
          <p:nvPr/>
        </p:nvSpPr>
        <p:spPr>
          <a:xfrm>
            <a:off x="572493" y="1681544"/>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09"/>
            </a:schemeClr>
          </a:solidFill>
          <a:ln cap="rnd" cmpd="sng" w="44450">
            <a:solidFill>
              <a:schemeClr val="accent2">
                <a:alpha val="7450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57" name="Google Shape;757;p72"/>
          <p:cNvSpPr txBox="1"/>
          <p:nvPr>
            <p:ph idx="1" type="body"/>
          </p:nvPr>
        </p:nvSpPr>
        <p:spPr>
          <a:xfrm>
            <a:off x="572493" y="2071316"/>
            <a:ext cx="6713552" cy="4119172"/>
          </a:xfrm>
          <a:prstGeom prst="rect">
            <a:avLst/>
          </a:prstGeom>
          <a:noFill/>
          <a:ln>
            <a:noFill/>
          </a:ln>
        </p:spPr>
        <p:txBody>
          <a:bodyPr anchorCtr="0" anchor="t" bIns="45700" lIns="91425" spcFirstLastPara="1" rIns="91425" wrap="square" tIns="45700">
            <a:normAutofit fontScale="85000" lnSpcReduction="20000"/>
          </a:bodyPr>
          <a:lstStyle/>
          <a:p>
            <a:pPr indent="118745" lvl="0" marL="0" rtl="0" algn="l">
              <a:lnSpc>
                <a:spcPct val="90000"/>
              </a:lnSpc>
              <a:spcBef>
                <a:spcPts val="0"/>
              </a:spcBef>
              <a:spcAft>
                <a:spcPts val="0"/>
              </a:spcAft>
              <a:buClr>
                <a:schemeClr val="dk1"/>
              </a:buClr>
              <a:buSzPct val="100000"/>
              <a:buNone/>
            </a:pPr>
            <a:r>
              <a:t/>
            </a:r>
            <a:endParaRPr sz="2200"/>
          </a:p>
          <a:p>
            <a:pPr indent="118745" lvl="0" marL="0" rtl="0" algn="l">
              <a:lnSpc>
                <a:spcPct val="90000"/>
              </a:lnSpc>
              <a:spcBef>
                <a:spcPts val="1000"/>
              </a:spcBef>
              <a:spcAft>
                <a:spcPts val="0"/>
              </a:spcAft>
              <a:buClr>
                <a:schemeClr val="dk1"/>
              </a:buClr>
              <a:buSzPct val="100000"/>
              <a:buNone/>
            </a:pPr>
            <a:r>
              <a:t/>
            </a:r>
            <a:endParaRPr sz="2200"/>
          </a:p>
          <a:p>
            <a:pPr indent="0" lvl="0" marL="0" rtl="0" algn="l">
              <a:lnSpc>
                <a:spcPct val="90000"/>
              </a:lnSpc>
              <a:spcBef>
                <a:spcPts val="1000"/>
              </a:spcBef>
              <a:spcAft>
                <a:spcPts val="0"/>
              </a:spcAft>
              <a:buClr>
                <a:schemeClr val="dk1"/>
              </a:buClr>
              <a:buSzPct val="100000"/>
              <a:buNone/>
            </a:pPr>
            <a:r>
              <a:rPr lang="en-US" sz="3500"/>
              <a:t>“…Some measure of inequality is essential for the spirit of envy and keeping up with the Joneses that is, like greed, a valuable spur to economic activity.”</a:t>
            </a:r>
            <a:br>
              <a:rPr lang="en-US" sz="2200"/>
            </a:br>
            <a:br>
              <a:rPr lang="en-US" sz="2200"/>
            </a:br>
            <a:br>
              <a:rPr lang="en-US" sz="2200"/>
            </a:br>
            <a:r>
              <a:rPr lang="en-US" sz="2200"/>
              <a:t>Boris Johnson</a:t>
            </a:r>
            <a:br>
              <a:rPr lang="en-US" sz="2200"/>
            </a:br>
            <a:br>
              <a:rPr lang="en-US" sz="2200"/>
            </a:br>
            <a:r>
              <a:rPr lang="en-US" sz="2200"/>
              <a:t>Speech at the Centre for Policy Studies' annual Margaret Thatcher lecture (November 2013)</a:t>
            </a:r>
            <a:br>
              <a:rPr lang="en-US" sz="2200"/>
            </a:br>
            <a:br>
              <a:rPr lang="en-US" sz="2200"/>
            </a:br>
            <a:r>
              <a:rPr lang="en-US" sz="1500"/>
              <a:t>www.theguardian.com/politics/2013/nov/27/boris-johnson-thatcher-greed-good</a:t>
            </a:r>
            <a:endParaRPr/>
          </a:p>
        </p:txBody>
      </p:sp>
      <p:pic>
        <p:nvPicPr>
          <p:cNvPr descr="A person in a suit&#10;&#10;AI-generated content may be incorrect." id="758" name="Google Shape;758;p72"/>
          <p:cNvPicPr preferRelativeResize="0"/>
          <p:nvPr>
            <p:ph idx="2" type="body"/>
          </p:nvPr>
        </p:nvPicPr>
        <p:blipFill rotWithShape="1">
          <a:blip r:embed="rId3">
            <a:alphaModFix/>
          </a:blip>
          <a:srcRect b="-1" l="18259" r="5256" t="0"/>
          <a:stretch/>
        </p:blipFill>
        <p:spPr>
          <a:xfrm>
            <a:off x="7675658" y="2093976"/>
            <a:ext cx="3941064" cy="409651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Another view? </a:t>
            </a:r>
            <a:endParaRPr/>
          </a:p>
        </p:txBody>
      </p:sp>
      <p:sp>
        <p:nvSpPr>
          <p:cNvPr id="764" name="Google Shape;764;p7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lang="en-US"/>
              <a:t>Do we think that REM was born that way?</a:t>
            </a:r>
            <a:br>
              <a:rPr lang="en-US"/>
            </a:br>
            <a:br>
              <a:rPr lang="en-US"/>
            </a:br>
            <a:r>
              <a:rPr lang="en-US"/>
              <a:t>What does this view of human activity and motivation leave out?  </a:t>
            </a:r>
            <a:br>
              <a:rPr lang="en-US"/>
            </a:br>
            <a:br>
              <a:rPr lang="en-US"/>
            </a:br>
            <a:r>
              <a:rPr lang="en-US"/>
              <a:t>For most of human history, human beings have engaged in high levels of cooperation – this quality is seen as essential to our survival and thriving as a species. </a:t>
            </a:r>
            <a:br>
              <a:rPr lang="en-US"/>
            </a:br>
            <a:br>
              <a:rPr lang="en-US"/>
            </a:br>
            <a:r>
              <a:rPr lang="en-US"/>
              <a:t>There is strong evidence (2010) that more equal and cooperative societies benefit everyone: </a:t>
            </a:r>
            <a:br>
              <a:rPr lang="en-US"/>
            </a:br>
            <a:br>
              <a:rPr lang="en-US"/>
            </a:br>
            <a:r>
              <a:rPr lang="en-US"/>
              <a:t>- Better physical and mental health</a:t>
            </a:r>
            <a:br>
              <a:rPr lang="en-US"/>
            </a:br>
            <a:r>
              <a:rPr lang="en-US"/>
              <a:t>- Less violence, lower crime rates and fewer people in prison</a:t>
            </a:r>
            <a:endParaRPr/>
          </a:p>
          <a:p>
            <a:pPr indent="0" lvl="0" marL="0" rtl="0" algn="l">
              <a:lnSpc>
                <a:spcPct val="90000"/>
              </a:lnSpc>
              <a:spcBef>
                <a:spcPts val="1000"/>
              </a:spcBef>
              <a:spcAft>
                <a:spcPts val="0"/>
              </a:spcAft>
              <a:buClr>
                <a:schemeClr val="dk1"/>
              </a:buClr>
              <a:buSzPct val="100000"/>
              <a:buNone/>
            </a:pPr>
            <a:r>
              <a:rPr lang="en-US"/>
              <a:t>- Better outcomes in education </a:t>
            </a:r>
            <a:br>
              <a:rPr lang="en-US"/>
            </a:br>
            <a:r>
              <a:rPr lang="en-US"/>
              <a:t>- Higher levels of wellbeing</a:t>
            </a:r>
            <a:endParaRPr/>
          </a:p>
        </p:txBody>
      </p:sp>
      <p:sp>
        <p:nvSpPr>
          <p:cNvPr id="765" name="Google Shape;765;p73"/>
          <p:cNvSpPr txBox="1"/>
          <p:nvPr>
            <p:ph idx="2" type="body"/>
          </p:nvPr>
        </p:nvSpPr>
        <p:spPr>
          <a:xfrm>
            <a:off x="8478520" y="1825625"/>
            <a:ext cx="5181600"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br>
              <a:rPr lang="en-US"/>
            </a:br>
            <a:endParaRPr/>
          </a:p>
        </p:txBody>
      </p:sp>
      <p:pic>
        <p:nvPicPr>
          <p:cNvPr descr="The Spirit Level" id="766" name="Google Shape;766;p73"/>
          <p:cNvPicPr preferRelativeResize="0"/>
          <p:nvPr/>
        </p:nvPicPr>
        <p:blipFill rotWithShape="1">
          <a:blip r:embed="rId3">
            <a:alphaModFix/>
          </a:blip>
          <a:srcRect b="0" l="0" r="0" t="0"/>
          <a:stretch/>
        </p:blipFill>
        <p:spPr>
          <a:xfrm>
            <a:off x="7201504" y="149113"/>
            <a:ext cx="4290091" cy="655977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1" name="Shape 771"/>
        <p:cNvGrpSpPr/>
        <p:nvPr/>
      </p:nvGrpSpPr>
      <p:grpSpPr>
        <a:xfrm>
          <a:off x="0" y="0"/>
          <a:ext cx="0" cy="0"/>
          <a:chOff x="0" y="0"/>
          <a:chExt cx="0" cy="0"/>
        </a:xfrm>
      </p:grpSpPr>
      <p:sp>
        <p:nvSpPr>
          <p:cNvPr id="772" name="Google Shape;772;p74"/>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773" name="Google Shape;773;p74"/>
          <p:cNvSpPr/>
          <p:nvPr/>
        </p:nvSpPr>
        <p:spPr>
          <a:xfrm>
            <a:off x="477012" y="480060"/>
            <a:ext cx="11237976" cy="5897880"/>
          </a:xfrm>
          <a:prstGeom prst="rect">
            <a:avLst/>
          </a:prstGeom>
          <a:solidFill>
            <a:srgbClr val="FFFFFF"/>
          </a:solidFill>
          <a:ln>
            <a:noFill/>
          </a:ln>
          <a:effectLst>
            <a:outerShdw blurRad="63500" rotWithShape="0" algn="t" dir="5400000" dist="17780">
              <a:srgbClr val="000000">
                <a:alpha val="4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pic>
        <p:nvPicPr>
          <p:cNvPr descr="Income Inequality by Country, Before and After Tax" id="774" name="Google Shape;774;p74"/>
          <p:cNvPicPr preferRelativeResize="0"/>
          <p:nvPr/>
        </p:nvPicPr>
        <p:blipFill rotWithShape="1">
          <a:blip r:embed="rId3">
            <a:alphaModFix/>
          </a:blip>
          <a:srcRect b="0" l="0" r="0" t="0"/>
          <a:stretch/>
        </p:blipFill>
        <p:spPr>
          <a:xfrm>
            <a:off x="1453445" y="643467"/>
            <a:ext cx="9285110" cy="5571066"/>
          </a:xfrm>
          <a:prstGeom prst="rect">
            <a:avLst/>
          </a:prstGeom>
          <a:noFill/>
          <a:ln>
            <a:noFill/>
          </a:ln>
        </p:spPr>
      </p:pic>
      <p:sp>
        <p:nvSpPr>
          <p:cNvPr id="775" name="Google Shape;775;p74"/>
          <p:cNvSpPr txBox="1"/>
          <p:nvPr/>
        </p:nvSpPr>
        <p:spPr>
          <a:xfrm rot="5400000">
            <a:off x="9924981" y="5257800"/>
            <a:ext cx="26543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Visualcapitalist.com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7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WHAT MIGHT WE LEARN FROM FEMINIST ECONOMICS?</a:t>
            </a:r>
            <a:endParaRPr/>
          </a:p>
        </p:txBody>
      </p:sp>
      <p:sp>
        <p:nvSpPr>
          <p:cNvPr id="781" name="Google Shape;781;p75"/>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br>
              <a:rPr lang="en-US"/>
            </a:br>
            <a:br>
              <a:rPr lang="en-US"/>
            </a:br>
            <a:r>
              <a:rPr lang="en-US"/>
              <a:t>Feminist Economics : </a:t>
            </a:r>
            <a:br>
              <a:rPr lang="en-US"/>
            </a:br>
            <a:r>
              <a:rPr lang="en-US"/>
              <a:t>- Highlights the importance of care in social reproduction. </a:t>
            </a:r>
            <a:br>
              <a:rPr lang="en-US"/>
            </a:br>
            <a:r>
              <a:rPr lang="en-US"/>
              <a:t>-What isn’t counted isn’t valued: unpaid care work not counted in GDP</a:t>
            </a:r>
            <a:br>
              <a:rPr lang="en-US"/>
            </a:br>
            <a:r>
              <a:rPr lang="en-US"/>
              <a:t>-What would an ‘economics of care’ involve? </a:t>
            </a:r>
            <a:br>
              <a:rPr lang="en-US"/>
            </a:br>
            <a:r>
              <a:rPr lang="en-US"/>
              <a:t>-What might it teach/remind us about climate justice action? </a:t>
            </a:r>
            <a:endParaRPr/>
          </a:p>
        </p:txBody>
      </p:sp>
      <p:pic>
        <p:nvPicPr>
          <p:cNvPr descr="Community - Free social icons" id="782" name="Google Shape;782;p75"/>
          <p:cNvPicPr preferRelativeResize="0"/>
          <p:nvPr>
            <p:ph idx="2" type="body"/>
          </p:nvPr>
        </p:nvPicPr>
        <p:blipFill rotWithShape="1">
          <a:blip r:embed="rId3">
            <a:alphaModFix/>
          </a:blip>
          <a:srcRect b="0" l="0" r="0" t="0"/>
          <a:stretch/>
        </p:blipFill>
        <p:spPr>
          <a:xfrm>
            <a:off x="6355556" y="2286000"/>
            <a:ext cx="4022725" cy="40227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7" name="Shape 787"/>
        <p:cNvGrpSpPr/>
        <p:nvPr/>
      </p:nvGrpSpPr>
      <p:grpSpPr>
        <a:xfrm>
          <a:off x="0" y="0"/>
          <a:ext cx="0" cy="0"/>
          <a:chOff x="0" y="0"/>
          <a:chExt cx="0" cy="0"/>
        </a:xfrm>
      </p:grpSpPr>
      <p:cxnSp>
        <p:nvCxnSpPr>
          <p:cNvPr id="788" name="Google Shape;788;p76"/>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789" name="Google Shape;789;p76"/>
          <p:cNvSpPr txBox="1"/>
          <p:nvPr>
            <p:ph type="title"/>
          </p:nvPr>
        </p:nvSpPr>
        <p:spPr>
          <a:xfrm>
            <a:off x="102412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CAPITALISM </a:t>
            </a:r>
            <a:br>
              <a:rPr lang="en-US"/>
            </a:br>
            <a:r>
              <a:rPr lang="en-US"/>
              <a:t>AS AN OPERATING SYSTEM </a:t>
            </a:r>
            <a:endParaRPr/>
          </a:p>
        </p:txBody>
      </p:sp>
      <p:sp>
        <p:nvSpPr>
          <p:cNvPr id="790" name="Google Shape;790;p76"/>
          <p:cNvSpPr txBox="1"/>
          <p:nvPr>
            <p:ph idx="1" type="body"/>
          </p:nvPr>
        </p:nvSpPr>
        <p:spPr>
          <a:xfrm>
            <a:off x="1024128" y="2286000"/>
            <a:ext cx="6066818" cy="4023360"/>
          </a:xfrm>
          <a:prstGeom prst="rect">
            <a:avLst/>
          </a:prstGeom>
          <a:noFill/>
          <a:ln>
            <a:noFill/>
          </a:ln>
        </p:spPr>
        <p:txBody>
          <a:bodyPr anchorCtr="0" anchor="t" bIns="45700" lIns="45700" spcFirstLastPara="1" rIns="45700" wrap="square" tIns="45700">
            <a:normAutofit fontScale="92500" lnSpcReduction="10000"/>
          </a:bodyPr>
          <a:lstStyle/>
          <a:p>
            <a:pPr indent="0" lvl="0" marL="91440" rtl="0" algn="l">
              <a:lnSpc>
                <a:spcPct val="90000"/>
              </a:lnSpc>
              <a:spcBef>
                <a:spcPts val="0"/>
              </a:spcBef>
              <a:spcAft>
                <a:spcPts val="0"/>
              </a:spcAft>
              <a:buSzPct val="100000"/>
              <a:buNone/>
            </a:pPr>
            <a:r>
              <a:t/>
            </a:r>
            <a:endParaRPr/>
          </a:p>
          <a:p>
            <a:pPr indent="0" lvl="0" marL="0" rtl="0" algn="l">
              <a:lnSpc>
                <a:spcPct val="90000"/>
              </a:lnSpc>
              <a:spcBef>
                <a:spcPts val="1400"/>
              </a:spcBef>
              <a:spcAft>
                <a:spcPts val="0"/>
              </a:spcAft>
              <a:buSzPct val="100000"/>
              <a:buNone/>
            </a:pPr>
            <a:r>
              <a:rPr lang="en-US"/>
              <a:t>What is the logic of the current economic system? </a:t>
            </a:r>
            <a:endParaRPr/>
          </a:p>
          <a:p>
            <a:pPr indent="0" lvl="0" marL="91440" rtl="0" algn="l">
              <a:lnSpc>
                <a:spcPct val="90000"/>
              </a:lnSpc>
              <a:spcBef>
                <a:spcPts val="1400"/>
              </a:spcBef>
              <a:spcAft>
                <a:spcPts val="0"/>
              </a:spcAft>
              <a:buSzPct val="100000"/>
              <a:buNone/>
            </a:pPr>
            <a:r>
              <a:t/>
            </a:r>
            <a:endParaRPr/>
          </a:p>
          <a:p>
            <a:pPr indent="0" lvl="0" marL="0" rtl="0" algn="l">
              <a:lnSpc>
                <a:spcPct val="90000"/>
              </a:lnSpc>
              <a:spcBef>
                <a:spcPts val="1400"/>
              </a:spcBef>
              <a:spcAft>
                <a:spcPts val="0"/>
              </a:spcAft>
              <a:buSzPct val="100000"/>
              <a:buNone/>
            </a:pPr>
            <a:r>
              <a:rPr lang="en-US"/>
              <a:t>Endless growth </a:t>
            </a:r>
            <a:endParaRPr/>
          </a:p>
          <a:p>
            <a:pPr indent="0" lvl="0" marL="0" rtl="0" algn="l">
              <a:lnSpc>
                <a:spcPct val="90000"/>
              </a:lnSpc>
              <a:spcBef>
                <a:spcPts val="1400"/>
              </a:spcBef>
              <a:spcAft>
                <a:spcPts val="0"/>
              </a:spcAft>
              <a:buSzPct val="100000"/>
              <a:buNone/>
            </a:pPr>
            <a:r>
              <a:rPr lang="en-US"/>
              <a:t>The system is fair and people are individuals, who have personal responsibility to meet their needs. </a:t>
            </a:r>
            <a:endParaRPr/>
          </a:p>
          <a:p>
            <a:pPr indent="0" lvl="0" marL="0" rtl="0" algn="l">
              <a:lnSpc>
                <a:spcPct val="90000"/>
              </a:lnSpc>
              <a:spcBef>
                <a:spcPts val="1400"/>
              </a:spcBef>
              <a:spcAft>
                <a:spcPts val="0"/>
              </a:spcAft>
              <a:buSzPct val="100000"/>
              <a:buNone/>
            </a:pPr>
            <a:r>
              <a:rPr lang="en-US"/>
              <a:t>The value of something (or someone) is determined by money. </a:t>
            </a:r>
            <a:endParaRPr/>
          </a:p>
          <a:p>
            <a:pPr indent="0" lvl="0" marL="0" rtl="0" algn="l">
              <a:lnSpc>
                <a:spcPct val="90000"/>
              </a:lnSpc>
              <a:spcBef>
                <a:spcPts val="1400"/>
              </a:spcBef>
              <a:spcAft>
                <a:spcPts val="0"/>
              </a:spcAft>
              <a:buSzPct val="100000"/>
              <a:buNone/>
            </a:pPr>
            <a:r>
              <a:rPr lang="en-US"/>
              <a:t>If something is free, it can be exploited. </a:t>
            </a:r>
            <a:br>
              <a:rPr lang="en-US"/>
            </a:br>
            <a:br>
              <a:rPr lang="en-US"/>
            </a:br>
            <a:endParaRPr/>
          </a:p>
        </p:txBody>
      </p:sp>
      <p:pic>
        <p:nvPicPr>
          <p:cNvPr id="791" name="Google Shape;791;p76"/>
          <p:cNvPicPr preferRelativeResize="0"/>
          <p:nvPr>
            <p:ph idx="2" type="body"/>
          </p:nvPr>
        </p:nvPicPr>
        <p:blipFill rotWithShape="1">
          <a:blip r:embed="rId3">
            <a:alphaModFix/>
          </a:blip>
          <a:srcRect b="0" l="586" r="3448" t="0"/>
          <a:stretch/>
        </p:blipFill>
        <p:spPr>
          <a:xfrm>
            <a:off x="7552266" y="10"/>
            <a:ext cx="4639733" cy="685799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7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br>
              <a:rPr lang="en-US">
                <a:latin typeface="Twentieth Century"/>
                <a:ea typeface="Twentieth Century"/>
                <a:cs typeface="Twentieth Century"/>
                <a:sym typeface="Twentieth Century"/>
              </a:rPr>
            </a:br>
            <a:r>
              <a:rPr lang="en-US">
                <a:latin typeface="Twentieth Century"/>
                <a:ea typeface="Twentieth Century"/>
                <a:cs typeface="Twentieth Century"/>
                <a:sym typeface="Twentieth Century"/>
              </a:rPr>
              <a:t>ASSUMPTION:</a:t>
            </a:r>
            <a:br>
              <a:rPr lang="en-US">
                <a:latin typeface="Twentieth Century"/>
                <a:ea typeface="Twentieth Century"/>
                <a:cs typeface="Twentieth Century"/>
                <a:sym typeface="Twentieth Century"/>
              </a:rPr>
            </a:br>
            <a:r>
              <a:rPr lang="en-US">
                <a:latin typeface="Twentieth Century"/>
                <a:ea typeface="Twentieth Century"/>
                <a:cs typeface="Twentieth Century"/>
                <a:sym typeface="Twentieth Century"/>
              </a:rPr>
              <a:t>INDIVIDUAL RESPONSIBILITY</a:t>
            </a:r>
            <a:br>
              <a:rPr lang="en-US">
                <a:latin typeface="Twentieth Century"/>
                <a:ea typeface="Twentieth Century"/>
                <a:cs typeface="Twentieth Century"/>
                <a:sym typeface="Twentieth Century"/>
              </a:rPr>
            </a:br>
            <a:endParaRPr>
              <a:latin typeface="Twentieth Century"/>
              <a:ea typeface="Twentieth Century"/>
              <a:cs typeface="Twentieth Century"/>
              <a:sym typeface="Twentieth Century"/>
            </a:endParaRPr>
          </a:p>
        </p:txBody>
      </p:sp>
      <p:sp>
        <p:nvSpPr>
          <p:cNvPr id="798" name="Google Shape;798;p7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0" lvl="0" marL="114300" rtl="0" algn="l">
              <a:lnSpc>
                <a:spcPct val="90000"/>
              </a:lnSpc>
              <a:spcBef>
                <a:spcPts val="0"/>
              </a:spcBef>
              <a:spcAft>
                <a:spcPts val="0"/>
              </a:spcAft>
              <a:buSzPts val="2200"/>
              <a:buNone/>
            </a:pPr>
            <a:br>
              <a:rPr lang="en-US">
                <a:latin typeface="Twentieth Century"/>
                <a:ea typeface="Twentieth Century"/>
                <a:cs typeface="Twentieth Century"/>
                <a:sym typeface="Twentieth Century"/>
              </a:rPr>
            </a:br>
            <a:r>
              <a:rPr lang="en-US" sz="2800">
                <a:latin typeface="Twentieth Century"/>
                <a:ea typeface="Twentieth Century"/>
                <a:cs typeface="Twentieth Century"/>
                <a:sym typeface="Twentieth Century"/>
              </a:rPr>
              <a:t>“T</a:t>
            </a:r>
            <a:r>
              <a:rPr lang="en-US" sz="2800">
                <a:solidFill>
                  <a:srgbClr val="000000"/>
                </a:solidFill>
                <a:latin typeface="Twentieth Century"/>
                <a:ea typeface="Twentieth Century"/>
                <a:cs typeface="Twentieth Century"/>
                <a:sym typeface="Twentieth Century"/>
              </a:rPr>
              <a:t>here may be poverty because people don't know how to budget, don't know how to spend their earnings [it’s a] really hard fundamental character—personality defect.”</a:t>
            </a:r>
            <a:br>
              <a:rPr b="0" lang="en-US">
                <a:solidFill>
                  <a:srgbClr val="000000"/>
                </a:solidFill>
                <a:latin typeface="Twentieth Century"/>
                <a:ea typeface="Twentieth Century"/>
                <a:cs typeface="Twentieth Century"/>
                <a:sym typeface="Twentieth Century"/>
              </a:rPr>
            </a:br>
            <a:br>
              <a:rPr b="0" lang="en-US">
                <a:solidFill>
                  <a:srgbClr val="000000"/>
                </a:solidFill>
                <a:latin typeface="Twentieth Century"/>
                <a:ea typeface="Twentieth Century"/>
                <a:cs typeface="Twentieth Century"/>
                <a:sym typeface="Twentieth Century"/>
              </a:rPr>
            </a:br>
            <a:r>
              <a:rPr lang="en-US" sz="1400">
                <a:latin typeface="Twentieth Century"/>
                <a:ea typeface="Twentieth Century"/>
                <a:cs typeface="Twentieth Century"/>
                <a:sym typeface="Twentieth Century"/>
              </a:rPr>
              <a:t>www.margaretthatcher.org/document/103793</a:t>
            </a:r>
            <a:endParaRPr sz="1400">
              <a:latin typeface="Twentieth Century"/>
              <a:ea typeface="Twentieth Century"/>
              <a:cs typeface="Twentieth Century"/>
              <a:sym typeface="Twentieth Century"/>
            </a:endParaRPr>
          </a:p>
          <a:p>
            <a:pPr indent="0" lvl="0" marL="91440" rtl="0" algn="l">
              <a:lnSpc>
                <a:spcPct val="90000"/>
              </a:lnSpc>
              <a:spcBef>
                <a:spcPts val="1400"/>
              </a:spcBef>
              <a:spcAft>
                <a:spcPts val="0"/>
              </a:spcAft>
              <a:buSzPts val="2200"/>
              <a:buNone/>
            </a:pPr>
            <a:r>
              <a:t/>
            </a:r>
            <a:endParaRPr>
              <a:latin typeface="Arial"/>
              <a:ea typeface="Arial"/>
              <a:cs typeface="Arial"/>
              <a:sym typeface="Arial"/>
            </a:endParaRPr>
          </a:p>
        </p:txBody>
      </p:sp>
      <p:sp>
        <p:nvSpPr>
          <p:cNvPr id="799" name="Google Shape;799;p77"/>
          <p:cNvSpPr txBox="1"/>
          <p:nvPr>
            <p:ph idx="2" type="body"/>
          </p:nvPr>
        </p:nvSpPr>
        <p:spPr>
          <a:xfrm>
            <a:off x="8006594" y="1690688"/>
            <a:ext cx="7082708" cy="7635449"/>
          </a:xfrm>
          <a:prstGeom prst="rect">
            <a:avLst/>
          </a:prstGeom>
          <a:noFill/>
          <a:ln>
            <a:noFill/>
          </a:ln>
        </p:spPr>
        <p:txBody>
          <a:bodyPr anchorCtr="0" anchor="t" bIns="45700" lIns="45700" spcFirstLastPara="1" rIns="45700" wrap="square" tIns="45700">
            <a:normAutofit/>
          </a:bodyPr>
          <a:lstStyle/>
          <a:p>
            <a:pPr indent="0" lvl="0" marL="114300" rtl="0" algn="l">
              <a:lnSpc>
                <a:spcPct val="90000"/>
              </a:lnSpc>
              <a:spcBef>
                <a:spcPts val="0"/>
              </a:spcBef>
              <a:spcAft>
                <a:spcPts val="0"/>
              </a:spcAft>
              <a:buSzPts val="2200"/>
              <a:buNone/>
            </a:pPr>
            <a:br>
              <a:rPr lang="en-US"/>
            </a:br>
            <a:br>
              <a:rPr lang="en-US"/>
            </a:br>
            <a:br>
              <a:rPr lang="en-US"/>
            </a:br>
            <a:br>
              <a:rPr lang="en-US"/>
            </a:br>
            <a:br>
              <a:rPr lang="en-US"/>
            </a:br>
            <a:br>
              <a:rPr lang="en-US"/>
            </a:br>
            <a:br>
              <a:rPr lang="en-US"/>
            </a:br>
            <a:br>
              <a:rPr lang="en-US"/>
            </a:br>
            <a:br>
              <a:rPr lang="en-US"/>
            </a:br>
            <a:endParaRPr sz="1400"/>
          </a:p>
        </p:txBody>
      </p:sp>
      <p:pic>
        <p:nvPicPr>
          <p:cNvPr descr="What Is Former Prime Minister Margaret ..." id="800" name="Google Shape;800;p77"/>
          <p:cNvPicPr preferRelativeResize="0"/>
          <p:nvPr/>
        </p:nvPicPr>
        <p:blipFill rotWithShape="1">
          <a:blip r:embed="rId3">
            <a:alphaModFix/>
          </a:blip>
          <a:srcRect b="0" l="0" r="0" t="0"/>
          <a:stretch/>
        </p:blipFill>
        <p:spPr>
          <a:xfrm>
            <a:off x="6544538" y="2909910"/>
            <a:ext cx="4424552" cy="274787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4" name="Shape 804"/>
        <p:cNvGrpSpPr/>
        <p:nvPr/>
      </p:nvGrpSpPr>
      <p:grpSpPr>
        <a:xfrm>
          <a:off x="0" y="0"/>
          <a:ext cx="0" cy="0"/>
          <a:chOff x="0" y="0"/>
          <a:chExt cx="0" cy="0"/>
        </a:xfrm>
      </p:grpSpPr>
      <p:cxnSp>
        <p:nvCxnSpPr>
          <p:cNvPr id="805" name="Google Shape;805;p78"/>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806" name="Google Shape;806;p78"/>
          <p:cNvSpPr txBox="1"/>
          <p:nvPr>
            <p:ph type="title"/>
          </p:nvPr>
        </p:nvSpPr>
        <p:spPr>
          <a:xfrm>
            <a:off x="1024129" y="585216"/>
            <a:ext cx="443179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ASSUMPTION: ENDLESS GROWTH</a:t>
            </a:r>
            <a:endParaRPr/>
          </a:p>
        </p:txBody>
      </p:sp>
      <p:sp>
        <p:nvSpPr>
          <p:cNvPr id="807" name="Google Shape;807;p78"/>
          <p:cNvSpPr txBox="1"/>
          <p:nvPr>
            <p:ph idx="2" type="body"/>
          </p:nvPr>
        </p:nvSpPr>
        <p:spPr>
          <a:xfrm>
            <a:off x="1024128" y="2286000"/>
            <a:ext cx="4429615" cy="393192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91440" lvl="0" marL="91440" rtl="0" algn="l">
              <a:lnSpc>
                <a:spcPct val="90000"/>
              </a:lnSpc>
              <a:spcBef>
                <a:spcPts val="1400"/>
              </a:spcBef>
              <a:spcAft>
                <a:spcPts val="0"/>
              </a:spcAft>
              <a:buSzPts val="2200"/>
              <a:buChar char=" "/>
            </a:pPr>
            <a:r>
              <a:rPr lang="en-US"/>
              <a:t>Assumption that the economy, and profits for companies, should constantly grow. </a:t>
            </a:r>
            <a:endParaRPr/>
          </a:p>
        </p:txBody>
      </p:sp>
      <p:pic>
        <p:nvPicPr>
          <p:cNvPr id="808" name="Google Shape;808;p78"/>
          <p:cNvPicPr preferRelativeResize="0"/>
          <p:nvPr>
            <p:ph idx="1" type="body"/>
          </p:nvPr>
        </p:nvPicPr>
        <p:blipFill rotWithShape="1">
          <a:blip r:embed="rId3">
            <a:alphaModFix/>
          </a:blip>
          <a:srcRect b="0" l="0" r="0" t="0"/>
          <a:stretch/>
        </p:blipFill>
        <p:spPr>
          <a:xfrm>
            <a:off x="6096000" y="2426475"/>
            <a:ext cx="5455921" cy="20050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2" name="Shape 812"/>
        <p:cNvGrpSpPr/>
        <p:nvPr/>
      </p:nvGrpSpPr>
      <p:grpSpPr>
        <a:xfrm>
          <a:off x="0" y="0"/>
          <a:ext cx="0" cy="0"/>
          <a:chOff x="0" y="0"/>
          <a:chExt cx="0" cy="0"/>
        </a:xfrm>
      </p:grpSpPr>
      <p:sp>
        <p:nvSpPr>
          <p:cNvPr id="813" name="Google Shape;813;p7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814" name="Google Shape;814;p79"/>
          <p:cNvSpPr txBox="1"/>
          <p:nvPr>
            <p:ph type="title"/>
          </p:nvPr>
        </p:nvSpPr>
        <p:spPr>
          <a:xfrm>
            <a:off x="5951728" y="585216"/>
            <a:ext cx="574073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t/>
            </a:r>
            <a:endParaRPr/>
          </a:p>
          <a:p>
            <a:pPr indent="0" lvl="0" marL="0" rtl="0" algn="l">
              <a:lnSpc>
                <a:spcPct val="80000"/>
              </a:lnSpc>
              <a:spcBef>
                <a:spcPts val="0"/>
              </a:spcBef>
              <a:spcAft>
                <a:spcPts val="0"/>
              </a:spcAft>
              <a:buClr>
                <a:srgbClr val="0C0C0C"/>
              </a:buClr>
              <a:buSzPts val="5000"/>
              <a:buFont typeface="Twentieth Century"/>
              <a:buNone/>
            </a:pPr>
            <a:r>
              <a:rPr lang="en-US"/>
              <a:t>ACTIVITY: OUR FAMILY PET</a:t>
            </a:r>
            <a:endParaRPr/>
          </a:p>
        </p:txBody>
      </p:sp>
      <p:pic>
        <p:nvPicPr>
          <p:cNvPr descr="Cat Icon 1002460" id="815" name="Google Shape;815;p79"/>
          <p:cNvPicPr preferRelativeResize="0"/>
          <p:nvPr/>
        </p:nvPicPr>
        <p:blipFill rotWithShape="1">
          <a:blip r:embed="rId3">
            <a:alphaModFix/>
          </a:blip>
          <a:srcRect b="0" l="0" r="0" t="0"/>
          <a:stretch/>
        </p:blipFill>
        <p:spPr>
          <a:xfrm>
            <a:off x="502949" y="484632"/>
            <a:ext cx="3511948" cy="3511948"/>
          </a:xfrm>
          <a:prstGeom prst="rect">
            <a:avLst/>
          </a:prstGeom>
          <a:noFill/>
          <a:ln>
            <a:noFill/>
          </a:ln>
        </p:spPr>
      </p:pic>
      <p:sp>
        <p:nvSpPr>
          <p:cNvPr id="816" name="Google Shape;816;p79"/>
          <p:cNvSpPr/>
          <p:nvPr/>
        </p:nvSpPr>
        <p:spPr>
          <a:xfrm>
            <a:off x="4175766" y="484632"/>
            <a:ext cx="804672" cy="3511948"/>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817" name="Google Shape;817;p79"/>
          <p:cNvCxnSpPr/>
          <p:nvPr/>
        </p:nvCxnSpPr>
        <p:spPr>
          <a:xfrm rot="10800000">
            <a:off x="56896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818" name="Google Shape;818;p79"/>
          <p:cNvSpPr/>
          <p:nvPr/>
        </p:nvSpPr>
        <p:spPr>
          <a:xfrm>
            <a:off x="1047150" y="4150596"/>
            <a:ext cx="477182" cy="2231807"/>
          </a:xfrm>
          <a:prstGeom prst="rect">
            <a:avLst/>
          </a:prstGeom>
          <a:solidFill>
            <a:srgbClr val="C6C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Dog Icon 394503" id="819" name="Google Shape;819;p79"/>
          <p:cNvPicPr preferRelativeResize="0"/>
          <p:nvPr/>
        </p:nvPicPr>
        <p:blipFill rotWithShape="1">
          <a:blip r:embed="rId4">
            <a:alphaModFix/>
          </a:blip>
          <a:srcRect b="0" l="0" r="0" t="0"/>
          <a:stretch/>
        </p:blipFill>
        <p:spPr>
          <a:xfrm>
            <a:off x="1688924" y="4150596"/>
            <a:ext cx="2231808" cy="2231808"/>
          </a:xfrm>
          <a:prstGeom prst="rect">
            <a:avLst/>
          </a:prstGeom>
          <a:noFill/>
          <a:ln>
            <a:noFill/>
          </a:ln>
        </p:spPr>
      </p:pic>
      <p:sp>
        <p:nvSpPr>
          <p:cNvPr id="820" name="Google Shape;820;p79"/>
          <p:cNvSpPr txBox="1"/>
          <p:nvPr>
            <p:ph idx="1" type="body"/>
          </p:nvPr>
        </p:nvSpPr>
        <p:spPr>
          <a:xfrm>
            <a:off x="5951728" y="2286000"/>
            <a:ext cx="5740739" cy="402336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000"/>
              <a:buNone/>
            </a:pPr>
            <a:r>
              <a:t/>
            </a:r>
            <a:endParaRPr sz="2000"/>
          </a:p>
          <a:p>
            <a:pPr indent="0" lvl="0" marL="0" rtl="0" algn="l">
              <a:lnSpc>
                <a:spcPct val="90000"/>
              </a:lnSpc>
              <a:spcBef>
                <a:spcPts val="1400"/>
              </a:spcBef>
              <a:spcAft>
                <a:spcPts val="0"/>
              </a:spcAft>
              <a:buSzPts val="2000"/>
              <a:buNone/>
            </a:pPr>
            <a:r>
              <a:rPr lang="en-US" sz="2000"/>
              <a:t>A thought experiment, inspired by eeconomist Marcos Arruda, who suggested that there is a dangerous confusion between </a:t>
            </a:r>
            <a:r>
              <a:rPr i="1" lang="en-US" sz="2000"/>
              <a:t>growth</a:t>
            </a:r>
            <a:r>
              <a:rPr lang="en-US" sz="2000"/>
              <a:t> and </a:t>
            </a:r>
            <a:r>
              <a:rPr i="1" lang="en-US" sz="2000"/>
              <a:t>development. </a:t>
            </a:r>
            <a:endParaRPr/>
          </a:p>
          <a:p>
            <a:pPr indent="0" lvl="0" marL="0" rtl="0" algn="l">
              <a:lnSpc>
                <a:spcPct val="90000"/>
              </a:lnSpc>
              <a:spcBef>
                <a:spcPts val="1400"/>
              </a:spcBef>
              <a:spcAft>
                <a:spcPts val="0"/>
              </a:spcAft>
              <a:buSzPts val="2000"/>
              <a:buNone/>
            </a:pPr>
            <a:r>
              <a:rPr lang="en-US" sz="2000"/>
              <a:t>They are often used interchangeably.  But what are the consequences of thinking about development in this way?</a:t>
            </a:r>
            <a:endParaRPr/>
          </a:p>
          <a:p>
            <a:pPr indent="0" lvl="0" marL="0" rtl="0" algn="l">
              <a:lnSpc>
                <a:spcPct val="90000"/>
              </a:lnSpc>
              <a:spcBef>
                <a:spcPts val="1400"/>
              </a:spcBef>
              <a:spcAft>
                <a:spcPts val="0"/>
              </a:spcAft>
              <a:buSzPts val="2000"/>
              <a:buNone/>
            </a:pPr>
            <a:r>
              <a:t/>
            </a:r>
            <a:endParaRPr sz="2000"/>
          </a:p>
          <a:p>
            <a:pPr indent="0" lvl="0" marL="0" rtl="0" algn="l">
              <a:lnSpc>
                <a:spcPct val="90000"/>
              </a:lnSpc>
              <a:spcBef>
                <a:spcPts val="1400"/>
              </a:spcBef>
              <a:spcAft>
                <a:spcPts val="0"/>
              </a:spcAft>
              <a:buSzPts val="2000"/>
              <a:buNone/>
            </a:pPr>
            <a:r>
              <a:rPr lang="en-US" sz="2000"/>
              <a:t>- Development can, potentially, be sustainable.   </a:t>
            </a:r>
            <a:endParaRPr/>
          </a:p>
          <a:p>
            <a:pPr indent="0" lvl="0" marL="0" rtl="0" algn="l">
              <a:lnSpc>
                <a:spcPct val="90000"/>
              </a:lnSpc>
              <a:spcBef>
                <a:spcPts val="1400"/>
              </a:spcBef>
              <a:spcAft>
                <a:spcPts val="0"/>
              </a:spcAft>
              <a:buSzPts val="2000"/>
              <a:buNone/>
            </a:pPr>
            <a:r>
              <a:rPr lang="en-US" sz="2000"/>
              <a:t>- But growth will always come up against limits. </a:t>
            </a:r>
            <a:endParaRPr/>
          </a:p>
          <a:p>
            <a:pPr indent="0" lvl="0" marL="0" rtl="0" algn="l">
              <a:lnSpc>
                <a:spcPct val="90000"/>
              </a:lnSpc>
              <a:spcBef>
                <a:spcPts val="1400"/>
              </a:spcBef>
              <a:spcAft>
                <a:spcPts val="0"/>
              </a:spcAft>
              <a:buSzPts val="2000"/>
              <a:buNone/>
            </a:pPr>
            <a:r>
              <a:t/>
            </a:r>
            <a:endParaRPr sz="2000"/>
          </a:p>
          <a:p>
            <a:pPr indent="0" lvl="0" marL="0" rtl="0" algn="l">
              <a:lnSpc>
                <a:spcPct val="90000"/>
              </a:lnSpc>
              <a:spcBef>
                <a:spcPts val="1400"/>
              </a:spcBef>
              <a:spcAft>
                <a:spcPts val="0"/>
              </a:spcAft>
              <a:buSzPts val="2000"/>
              <a:buNone/>
            </a:pPr>
            <a:r>
              <a:t/>
            </a:r>
            <a:endParaRPr sz="2000"/>
          </a:p>
          <a:p>
            <a:pPr indent="0" lvl="0" marL="0" rtl="0" algn="l">
              <a:lnSpc>
                <a:spcPct val="90000"/>
              </a:lnSpc>
              <a:spcBef>
                <a:spcPts val="1400"/>
              </a:spcBef>
              <a:spcAft>
                <a:spcPts val="0"/>
              </a:spcAft>
              <a:buSzPts val="2000"/>
              <a:buNone/>
            </a:pPr>
            <a:r>
              <a:t/>
            </a:r>
            <a:endParaRPr sz="2000"/>
          </a:p>
          <a:p>
            <a:pPr indent="0" lvl="0" marL="0" rtl="0" algn="l">
              <a:lnSpc>
                <a:spcPct val="90000"/>
              </a:lnSpc>
              <a:spcBef>
                <a:spcPts val="1400"/>
              </a:spcBef>
              <a:spcAft>
                <a:spcPts val="0"/>
              </a:spcAft>
              <a:buSzPts val="2000"/>
              <a:buNone/>
            </a:pPr>
            <a:r>
              <a:t/>
            </a:r>
            <a:endParaRPr sz="2000"/>
          </a:p>
          <a:p>
            <a:pPr indent="0" lvl="0" marL="0" rtl="0" algn="l">
              <a:lnSpc>
                <a:spcPct val="90000"/>
              </a:lnSpc>
              <a:spcBef>
                <a:spcPts val="1400"/>
              </a:spcBef>
              <a:spcAft>
                <a:spcPts val="0"/>
              </a:spcAft>
              <a:buSzPts val="2000"/>
              <a:buNone/>
            </a:pPr>
            <a:r>
              <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cxnSp>
        <p:nvCxnSpPr>
          <p:cNvPr id="223" name="Google Shape;223;p8"/>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224" name="Google Shape;224;p8"/>
          <p:cNvSpPr txBox="1"/>
          <p:nvPr>
            <p:ph type="title"/>
          </p:nvPr>
        </p:nvSpPr>
        <p:spPr>
          <a:xfrm>
            <a:off x="1024129" y="585216"/>
            <a:ext cx="443179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VIDEOS: </a:t>
            </a:r>
            <a:endParaRPr/>
          </a:p>
        </p:txBody>
      </p:sp>
      <p:sp>
        <p:nvSpPr>
          <p:cNvPr id="225" name="Google Shape;225;p8"/>
          <p:cNvSpPr txBox="1"/>
          <p:nvPr>
            <p:ph idx="2" type="body"/>
          </p:nvPr>
        </p:nvSpPr>
        <p:spPr>
          <a:xfrm>
            <a:off x="1024128" y="2286000"/>
            <a:ext cx="4429615" cy="3931920"/>
          </a:xfrm>
          <a:prstGeom prst="rect">
            <a:avLst/>
          </a:prstGeom>
          <a:noFill/>
          <a:ln>
            <a:noFill/>
          </a:ln>
        </p:spPr>
        <p:txBody>
          <a:bodyPr anchorCtr="0" anchor="t" bIns="45700" lIns="45700" spcFirstLastPara="1" rIns="45700" wrap="square" tIns="45700">
            <a:normAutofit fontScale="47500" lnSpcReduction="20000"/>
          </a:bodyPr>
          <a:lstStyle/>
          <a:p>
            <a:pPr indent="0" lvl="0" marL="0" rtl="0" algn="l">
              <a:lnSpc>
                <a:spcPct val="90000"/>
              </a:lnSpc>
              <a:spcBef>
                <a:spcPts val="0"/>
              </a:spcBef>
              <a:spcAft>
                <a:spcPts val="0"/>
              </a:spcAft>
              <a:buSzPct val="100000"/>
              <a:buNone/>
            </a:pPr>
            <a:r>
              <a:t/>
            </a:r>
            <a:endParaRPr sz="4800"/>
          </a:p>
          <a:p>
            <a:pPr indent="0" lvl="0" marL="0" rtl="0" algn="l">
              <a:lnSpc>
                <a:spcPct val="90000"/>
              </a:lnSpc>
              <a:spcBef>
                <a:spcPts val="1400"/>
              </a:spcBef>
              <a:spcAft>
                <a:spcPts val="0"/>
              </a:spcAft>
              <a:buSzPct val="100000"/>
              <a:buNone/>
            </a:pPr>
            <a:r>
              <a:rPr lang="en-US" sz="4800"/>
              <a:t>What is Climate Justice (Oxfam 2022/1.05 min)</a:t>
            </a:r>
            <a:br>
              <a:rPr lang="en-US" sz="4800"/>
            </a:br>
            <a:r>
              <a:rPr lang="en-US" sz="3800"/>
              <a:t>www.youtube.com/watch?v=pHRu0VV-Dbw</a:t>
            </a:r>
            <a:endParaRPr/>
          </a:p>
          <a:p>
            <a:pPr indent="0" lvl="0" marL="0" rtl="0" algn="l">
              <a:lnSpc>
                <a:spcPct val="90000"/>
              </a:lnSpc>
              <a:spcBef>
                <a:spcPts val="1400"/>
              </a:spcBef>
              <a:spcAft>
                <a:spcPts val="0"/>
              </a:spcAft>
              <a:buSzPct val="100000"/>
              <a:buNone/>
            </a:pPr>
            <a:r>
              <a:rPr lang="en-US" sz="4800"/>
              <a:t>An Introduction to Climate Justice</a:t>
            </a:r>
            <a:br>
              <a:rPr lang="en-US" sz="4800"/>
            </a:br>
            <a:r>
              <a:rPr lang="en-US" sz="4800"/>
              <a:t>(National Youth Council of Ireland 2021/ 3.20 min) </a:t>
            </a:r>
            <a:br>
              <a:rPr lang="en-US" sz="4800"/>
            </a:br>
            <a:r>
              <a:rPr lang="en-US" sz="3800" u="sng">
                <a:solidFill>
                  <a:schemeClr val="hlink"/>
                </a:solidFill>
                <a:hlinkClick r:id="rId3"/>
              </a:rPr>
              <a:t>www.youtube.com/watch?v=NEnpPC8pIkE</a:t>
            </a:r>
            <a:br>
              <a:rPr lang="en-US" sz="4800"/>
            </a:br>
            <a:br>
              <a:rPr lang="en-US" sz="4800"/>
            </a:br>
            <a:br>
              <a:rPr lang="en-US" sz="4800"/>
            </a:br>
            <a:r>
              <a:rPr lang="en-US" sz="4800"/>
              <a:t>This is How Unfair Climate Change Is</a:t>
            </a:r>
            <a:br>
              <a:rPr lang="en-US" sz="4800"/>
            </a:br>
            <a:r>
              <a:rPr lang="en-US" sz="4800"/>
              <a:t>DW Future A 2022 / 10.00 min</a:t>
            </a:r>
            <a:br>
              <a:rPr lang="en-US" sz="4800"/>
            </a:br>
            <a:r>
              <a:rPr lang="en-US" sz="3800"/>
              <a:t>www.youtube.com/watch?v=pHRu0VV-Dbw</a:t>
            </a:r>
            <a:br>
              <a:rPr lang="en-US" sz="1500"/>
            </a:br>
            <a:br>
              <a:rPr lang="en-US" sz="1500"/>
            </a:br>
            <a:br>
              <a:rPr lang="en-US" sz="1500"/>
            </a:br>
            <a:br>
              <a:rPr lang="en-US" sz="1500"/>
            </a:br>
            <a:br>
              <a:rPr lang="en-US" sz="1500"/>
            </a:br>
            <a:br>
              <a:rPr lang="en-US" sz="1500"/>
            </a:br>
            <a:endParaRPr sz="1500"/>
          </a:p>
        </p:txBody>
      </p:sp>
      <p:pic>
        <p:nvPicPr>
          <p:cNvPr id="226" name="Google Shape;226;p8"/>
          <p:cNvPicPr preferRelativeResize="0"/>
          <p:nvPr>
            <p:ph idx="1" type="body"/>
          </p:nvPr>
        </p:nvPicPr>
        <p:blipFill rotWithShape="1">
          <a:blip r:embed="rId4">
            <a:alphaModFix/>
          </a:blip>
          <a:srcRect b="0" l="0" r="0" t="0"/>
          <a:stretch/>
        </p:blipFill>
        <p:spPr>
          <a:xfrm>
            <a:off x="5999367" y="762000"/>
            <a:ext cx="5248593" cy="557784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4" name="Shape 824"/>
        <p:cNvGrpSpPr/>
        <p:nvPr/>
      </p:nvGrpSpPr>
      <p:grpSpPr>
        <a:xfrm>
          <a:off x="0" y="0"/>
          <a:ext cx="0" cy="0"/>
          <a:chOff x="0" y="0"/>
          <a:chExt cx="0" cy="0"/>
        </a:xfrm>
      </p:grpSpPr>
      <p:cxnSp>
        <p:nvCxnSpPr>
          <p:cNvPr id="825" name="Google Shape;825;p80"/>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826" name="Google Shape;826;p80"/>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827" name="Google Shape;827;p80"/>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2800"/>
              <a:buFont typeface="Twentieth Century"/>
              <a:buNone/>
            </a:pPr>
            <a:r>
              <a:rPr lang="en-US" sz="2800">
                <a:solidFill>
                  <a:srgbClr val="FFFFFF"/>
                </a:solidFill>
              </a:rPr>
              <a:t>ACTIVITY: </a:t>
            </a:r>
            <a:r>
              <a:rPr i="1" lang="en-US" sz="2800">
                <a:solidFill>
                  <a:srgbClr val="FFFFFF"/>
                </a:solidFill>
              </a:rPr>
              <a:t>THE IMPORTANCE OF KNOWING THE DIFFERENCE BETWEEN ‘GROWTH’ AND ‘DEVELOPMENT’ </a:t>
            </a:r>
            <a:endParaRPr/>
          </a:p>
        </p:txBody>
      </p:sp>
      <p:cxnSp>
        <p:nvCxnSpPr>
          <p:cNvPr id="828" name="Google Shape;828;p80"/>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829" name="Google Shape;829;p80"/>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000"/>
              <a:buNone/>
            </a:pPr>
            <a:r>
              <a:rPr lang="en-US" sz="2000">
                <a:solidFill>
                  <a:srgbClr val="FFFFFF"/>
                </a:solidFill>
              </a:rPr>
              <a:t>To illustrate this imagine having a pet that never stopped </a:t>
            </a:r>
            <a:r>
              <a:rPr i="1" lang="en-US" sz="2000">
                <a:solidFill>
                  <a:srgbClr val="FFFFFF"/>
                </a:solidFill>
              </a:rPr>
              <a:t>growing</a:t>
            </a:r>
            <a:r>
              <a:rPr lang="en-US" sz="2000">
                <a:solidFill>
                  <a:srgbClr val="FFFFFF"/>
                </a:solidFill>
              </a:rPr>
              <a:t> – eventually we would have to accept that our ‘pet’ was actually a monster, because anything that perpetually grows, has to be perpetually fed, and this is not sustainable. </a:t>
            </a:r>
            <a:endParaRPr/>
          </a:p>
          <a:p>
            <a:pPr indent="0" lvl="0" marL="0" rtl="0" algn="l">
              <a:lnSpc>
                <a:spcPct val="90000"/>
              </a:lnSpc>
              <a:spcBef>
                <a:spcPts val="1400"/>
              </a:spcBef>
              <a:spcAft>
                <a:spcPts val="0"/>
              </a:spcAft>
              <a:buSzPts val="2000"/>
              <a:buNone/>
            </a:pPr>
            <a:r>
              <a:rPr lang="en-US" sz="2000">
                <a:solidFill>
                  <a:srgbClr val="FFFFFF"/>
                </a:solidFill>
              </a:rPr>
              <a:t>Similarly, a model of development based on endless growth (such as the dominant model) will soon put intolerable strain on the earth’s finite resources.</a:t>
            </a:r>
            <a:endParaRPr/>
          </a:p>
        </p:txBody>
      </p:sp>
      <p:pic>
        <p:nvPicPr>
          <p:cNvPr descr="Catzillas: Giant Cats In Urban Landscapes | CutesyPooh | Giant cat ..." id="830" name="Google Shape;830;p80"/>
          <p:cNvPicPr preferRelativeResize="0"/>
          <p:nvPr>
            <p:ph idx="2" type="body"/>
          </p:nvPr>
        </p:nvPicPr>
        <p:blipFill rotWithShape="1">
          <a:blip r:embed="rId3">
            <a:alphaModFix/>
          </a:blip>
          <a:srcRect b="5198" l="0" r="-1" t="5201"/>
          <a:stretch/>
        </p:blipFill>
        <p:spPr>
          <a:xfrm>
            <a:off x="6096000" y="1598208"/>
            <a:ext cx="5455921" cy="366158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81"/>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pic>
        <p:nvPicPr>
          <p:cNvPr descr="Catzillas: Giant Cats In Urban Landscapes | CutesyPooh | Giant cat ..." id="836" name="Google Shape;836;p81"/>
          <p:cNvPicPr preferRelativeResize="0"/>
          <p:nvPr/>
        </p:nvPicPr>
        <p:blipFill rotWithShape="1">
          <a:blip r:embed="rId3">
            <a:alphaModFix/>
          </a:blip>
          <a:srcRect b="0" l="0" r="0" t="0"/>
          <a:stretch/>
        </p:blipFill>
        <p:spPr>
          <a:xfrm>
            <a:off x="1337550" y="0"/>
            <a:ext cx="9662675"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0" name="Shape 840"/>
        <p:cNvGrpSpPr/>
        <p:nvPr/>
      </p:nvGrpSpPr>
      <p:grpSpPr>
        <a:xfrm>
          <a:off x="0" y="0"/>
          <a:ext cx="0" cy="0"/>
          <a:chOff x="0" y="0"/>
          <a:chExt cx="0" cy="0"/>
        </a:xfrm>
      </p:grpSpPr>
      <p:cxnSp>
        <p:nvCxnSpPr>
          <p:cNvPr id="841" name="Google Shape;841;p82"/>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842" name="Google Shape;842;p82"/>
          <p:cNvSpPr txBox="1"/>
          <p:nvPr>
            <p:ph type="title"/>
          </p:nvPr>
        </p:nvSpPr>
        <p:spPr>
          <a:xfrm>
            <a:off x="1024128" y="585216"/>
            <a:ext cx="5867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2800"/>
              <a:buFont typeface="Twentieth Century"/>
              <a:buNone/>
            </a:pPr>
            <a:r>
              <a:rPr b="1" lang="en-US" sz="2800"/>
              <a:t>MARCOS ARRUDA: EDUCATION FOR WHOSE DEVELOPMENT?</a:t>
            </a:r>
            <a:br>
              <a:rPr b="1" lang="en-US" sz="2800"/>
            </a:br>
            <a:r>
              <a:rPr lang="en-US" sz="2800"/>
              <a:t>WWW.HARTFORD-HWP.COM/ARCHIVES/29/005.HTML</a:t>
            </a:r>
            <a:endParaRPr/>
          </a:p>
        </p:txBody>
      </p:sp>
      <p:pic>
        <p:nvPicPr>
          <p:cNvPr descr="A rubbish story: China's mega-dump full 25 years ahead of schedule ..." id="843" name="Google Shape;843;p82"/>
          <p:cNvPicPr preferRelativeResize="0"/>
          <p:nvPr>
            <p:ph idx="1" type="body"/>
          </p:nvPr>
        </p:nvPicPr>
        <p:blipFill rotWithShape="1">
          <a:blip r:embed="rId3">
            <a:alphaModFix/>
          </a:blip>
          <a:srcRect b="1" l="0" r="3767" t="0"/>
          <a:stretch/>
        </p:blipFill>
        <p:spPr>
          <a:xfrm>
            <a:off x="1024128" y="2522017"/>
            <a:ext cx="5867061" cy="3414165"/>
          </a:xfrm>
          <a:prstGeom prst="rect">
            <a:avLst/>
          </a:prstGeom>
          <a:noFill/>
          <a:ln>
            <a:noFill/>
          </a:ln>
        </p:spPr>
      </p:pic>
      <p:sp>
        <p:nvSpPr>
          <p:cNvPr id="844" name="Google Shape;844;p82"/>
          <p:cNvSpPr/>
          <p:nvPr/>
        </p:nvSpPr>
        <p:spPr>
          <a:xfrm>
            <a:off x="7534656" y="-2"/>
            <a:ext cx="4657344"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845" name="Google Shape;845;p82"/>
          <p:cNvSpPr txBox="1"/>
          <p:nvPr>
            <p:ph idx="2" type="body"/>
          </p:nvPr>
        </p:nvSpPr>
        <p:spPr>
          <a:xfrm>
            <a:off x="8021490" y="585216"/>
            <a:ext cx="3527043" cy="5586984"/>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SzPts val="2000"/>
              <a:buNone/>
            </a:pPr>
            <a:r>
              <a:rPr lang="en-US" sz="2000">
                <a:solidFill>
                  <a:srgbClr val="FFFFFF"/>
                </a:solidFill>
              </a:rPr>
              <a:t>“Instead of being oriented to the development of the world's peoples, nations and regions, its targets are increasing </a:t>
            </a:r>
            <a:r>
              <a:rPr b="1" lang="en-US" sz="2000">
                <a:solidFill>
                  <a:srgbClr val="FFFFFF"/>
                </a:solidFill>
              </a:rPr>
              <a:t>corporate gains</a:t>
            </a:r>
            <a:r>
              <a:rPr lang="en-US" sz="2000">
                <a:solidFill>
                  <a:srgbClr val="FFFFFF"/>
                </a:solidFill>
              </a:rPr>
              <a:t>, </a:t>
            </a:r>
            <a:r>
              <a:rPr b="1" lang="en-US" sz="2000">
                <a:solidFill>
                  <a:srgbClr val="FFFFFF"/>
                </a:solidFill>
              </a:rPr>
              <a:t>productivity</a:t>
            </a:r>
            <a:r>
              <a:rPr lang="en-US" sz="2000">
                <a:solidFill>
                  <a:srgbClr val="FFFFFF"/>
                </a:solidFill>
              </a:rPr>
              <a:t> and </a:t>
            </a:r>
            <a:r>
              <a:rPr b="1" lang="en-US" sz="2000">
                <a:solidFill>
                  <a:srgbClr val="FFFFFF"/>
                </a:solidFill>
              </a:rPr>
              <a:t>competitiveness</a:t>
            </a:r>
            <a:r>
              <a:rPr lang="en-US" sz="2000">
                <a:solidFill>
                  <a:srgbClr val="FFFFFF"/>
                </a:solidFill>
              </a:rPr>
              <a:t>. The parameter of progress and civilization is the corporate </a:t>
            </a:r>
            <a:r>
              <a:rPr b="1" lang="en-US" sz="2000">
                <a:solidFill>
                  <a:srgbClr val="FFFFFF"/>
                </a:solidFill>
              </a:rPr>
              <a:t>growth</a:t>
            </a:r>
            <a:r>
              <a:rPr lang="en-US" sz="2000">
                <a:solidFill>
                  <a:srgbClr val="FFFFFF"/>
                </a:solidFill>
              </a:rPr>
              <a:t>, wealth </a:t>
            </a:r>
            <a:r>
              <a:rPr b="1" lang="en-US" sz="2000">
                <a:solidFill>
                  <a:srgbClr val="FFFFFF"/>
                </a:solidFill>
              </a:rPr>
              <a:t>accumulation</a:t>
            </a:r>
            <a:r>
              <a:rPr lang="en-US" sz="2000">
                <a:solidFill>
                  <a:srgbClr val="FFFFFF"/>
                </a:solidFill>
              </a:rPr>
              <a:t> and enhanced </a:t>
            </a:r>
            <a:r>
              <a:rPr b="1" lang="en-US" sz="2000">
                <a:solidFill>
                  <a:srgbClr val="FFFFFF"/>
                </a:solidFill>
              </a:rPr>
              <a:t>consumption</a:t>
            </a:r>
            <a:r>
              <a:rPr lang="en-US" sz="2000">
                <a:solidFill>
                  <a:srgbClr val="FFFFFF"/>
                </a:solidFill>
              </a:rPr>
              <a:t>. ”</a:t>
            </a:r>
            <a:endParaRPr/>
          </a:p>
          <a:p>
            <a:pPr indent="0" lvl="0" marL="0" rtl="0" algn="l">
              <a:lnSpc>
                <a:spcPct val="90000"/>
              </a:lnSpc>
              <a:spcBef>
                <a:spcPts val="1400"/>
              </a:spcBef>
              <a:spcAft>
                <a:spcPts val="0"/>
              </a:spcAft>
              <a:buSzPts val="2000"/>
              <a:buNone/>
            </a:pPr>
            <a:r>
              <a:t/>
            </a:r>
            <a:endParaRPr sz="2000">
              <a:solidFill>
                <a:srgbClr val="FFFF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83"/>
          <p:cNvSpPr txBox="1"/>
          <p:nvPr>
            <p:ph type="title"/>
          </p:nvPr>
        </p:nvSpPr>
        <p:spPr>
          <a:xfrm>
            <a:off x="411709" y="776099"/>
            <a:ext cx="11299028" cy="1883126"/>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chemeClr val="dk1"/>
              </a:buClr>
              <a:buSzPts val="3000"/>
              <a:buFont typeface="Twentieth Century"/>
              <a:buNone/>
            </a:pPr>
            <a:br>
              <a:rPr lang="en-US" sz="3000">
                <a:solidFill>
                  <a:schemeClr val="dk1"/>
                </a:solidFill>
              </a:rPr>
            </a:br>
            <a:r>
              <a:rPr lang="en-US" sz="3600">
                <a:solidFill>
                  <a:schemeClr val="dk1"/>
                </a:solidFill>
              </a:rPr>
              <a:t>A MODEL OF DEVELOPMENT BASED ON GROWTH WITHOUT LIMITS..? </a:t>
            </a:r>
            <a:endParaRPr sz="3600">
              <a:solidFill>
                <a:schemeClr val="dk1"/>
              </a:solidFill>
            </a:endParaRPr>
          </a:p>
        </p:txBody>
      </p:sp>
      <p:sp>
        <p:nvSpPr>
          <p:cNvPr id="851" name="Google Shape;851;p83"/>
          <p:cNvSpPr txBox="1"/>
          <p:nvPr>
            <p:ph idx="1" type="body"/>
          </p:nvPr>
        </p:nvSpPr>
        <p:spPr>
          <a:xfrm>
            <a:off x="5486080" y="4018143"/>
            <a:ext cx="5674105" cy="2592555"/>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500"/>
              <a:buNone/>
            </a:pPr>
            <a:r>
              <a:rPr lang="en-US" sz="500">
                <a:solidFill>
                  <a:schemeClr val="lt1"/>
                </a:solidFill>
              </a:rPr>
              <a:t> </a:t>
            </a:r>
            <a:endParaRPr b="1" sz="500">
              <a:solidFill>
                <a:schemeClr val="lt1"/>
              </a:solidFill>
            </a:endParaRPr>
          </a:p>
          <a:p>
            <a:pPr indent="0" lvl="0" marL="0" rtl="0" algn="l">
              <a:lnSpc>
                <a:spcPct val="90000"/>
              </a:lnSpc>
              <a:spcBef>
                <a:spcPts val="1400"/>
              </a:spcBef>
              <a:spcAft>
                <a:spcPts val="0"/>
              </a:spcAft>
              <a:buSzPts val="500"/>
              <a:buNone/>
            </a:pPr>
            <a:r>
              <a:t/>
            </a:r>
            <a:endParaRPr b="1" sz="500">
              <a:solidFill>
                <a:schemeClr val="lt1"/>
              </a:solidFill>
            </a:endParaRPr>
          </a:p>
          <a:p>
            <a:pPr indent="0" lvl="0" marL="0" rtl="0" algn="l">
              <a:lnSpc>
                <a:spcPct val="90000"/>
              </a:lnSpc>
              <a:spcBef>
                <a:spcPts val="1400"/>
              </a:spcBef>
              <a:spcAft>
                <a:spcPts val="0"/>
              </a:spcAft>
              <a:buSzPts val="500"/>
              <a:buNone/>
            </a:pPr>
            <a:r>
              <a:t/>
            </a:r>
            <a:endParaRPr b="1" sz="500">
              <a:solidFill>
                <a:schemeClr val="lt1"/>
              </a:solidFill>
            </a:endParaRPr>
          </a:p>
          <a:p>
            <a:pPr indent="0" lvl="0" marL="0" rtl="0" algn="l">
              <a:lnSpc>
                <a:spcPct val="90000"/>
              </a:lnSpc>
              <a:spcBef>
                <a:spcPts val="1400"/>
              </a:spcBef>
              <a:spcAft>
                <a:spcPts val="0"/>
              </a:spcAft>
              <a:buSzPts val="500"/>
              <a:buNone/>
            </a:pPr>
            <a:r>
              <a:t/>
            </a:r>
            <a:endParaRPr b="1" sz="500">
              <a:solidFill>
                <a:schemeClr val="lt1"/>
              </a:solidFill>
            </a:endParaRPr>
          </a:p>
          <a:p>
            <a:pPr indent="0" lvl="0" marL="0" rtl="0" algn="l">
              <a:lnSpc>
                <a:spcPct val="90000"/>
              </a:lnSpc>
              <a:spcBef>
                <a:spcPts val="1400"/>
              </a:spcBef>
              <a:spcAft>
                <a:spcPts val="0"/>
              </a:spcAft>
              <a:buSzPts val="500"/>
              <a:buNone/>
            </a:pPr>
            <a:r>
              <a:t/>
            </a:r>
            <a:endParaRPr sz="500">
              <a:solidFill>
                <a:schemeClr val="lt1"/>
              </a:solidFill>
            </a:endParaRPr>
          </a:p>
          <a:p>
            <a:pPr indent="0" lvl="0" marL="0" rtl="0" algn="l">
              <a:lnSpc>
                <a:spcPct val="90000"/>
              </a:lnSpc>
              <a:spcBef>
                <a:spcPts val="1400"/>
              </a:spcBef>
              <a:spcAft>
                <a:spcPts val="0"/>
              </a:spcAft>
              <a:buSzPts val="500"/>
              <a:buNone/>
            </a:pPr>
            <a:r>
              <a:t/>
            </a:r>
            <a:endParaRPr sz="500">
              <a:solidFill>
                <a:schemeClr val="lt1"/>
              </a:solidFill>
            </a:endParaRPr>
          </a:p>
          <a:p>
            <a:pPr indent="0" lvl="0" marL="0" rtl="0" algn="l">
              <a:lnSpc>
                <a:spcPct val="90000"/>
              </a:lnSpc>
              <a:spcBef>
                <a:spcPts val="1400"/>
              </a:spcBef>
              <a:spcAft>
                <a:spcPts val="0"/>
              </a:spcAft>
              <a:buSzPts val="500"/>
              <a:buNone/>
            </a:pPr>
            <a:r>
              <a:rPr lang="en-US" sz="500">
                <a:solidFill>
                  <a:schemeClr val="lt1"/>
                </a:solidFill>
              </a:rPr>
              <a:t>Is </a:t>
            </a:r>
            <a:endParaRPr/>
          </a:p>
          <a:p>
            <a:pPr indent="0" lvl="0" marL="0" rtl="0" algn="l">
              <a:lnSpc>
                <a:spcPct val="90000"/>
              </a:lnSpc>
              <a:spcBef>
                <a:spcPts val="1400"/>
              </a:spcBef>
              <a:spcAft>
                <a:spcPts val="0"/>
              </a:spcAft>
              <a:buSzPts val="500"/>
              <a:buNone/>
            </a:pPr>
            <a:r>
              <a:t/>
            </a:r>
            <a:endParaRPr sz="500">
              <a:solidFill>
                <a:schemeClr val="lt1"/>
              </a:solidFill>
            </a:endParaRPr>
          </a:p>
          <a:p>
            <a:pPr indent="0" lvl="0" marL="0" rtl="0" algn="l">
              <a:lnSpc>
                <a:spcPct val="90000"/>
              </a:lnSpc>
              <a:spcBef>
                <a:spcPts val="1400"/>
              </a:spcBef>
              <a:spcAft>
                <a:spcPts val="0"/>
              </a:spcAft>
              <a:buSzPts val="500"/>
              <a:buNone/>
            </a:pPr>
            <a:r>
              <a:t/>
            </a:r>
            <a:endParaRPr sz="500">
              <a:solidFill>
                <a:schemeClr val="lt1"/>
              </a:solidFill>
            </a:endParaRPr>
          </a:p>
          <a:p>
            <a:pPr indent="0" lvl="0" marL="0" rtl="0" algn="l">
              <a:lnSpc>
                <a:spcPct val="90000"/>
              </a:lnSpc>
              <a:spcBef>
                <a:spcPts val="1400"/>
              </a:spcBef>
              <a:spcAft>
                <a:spcPts val="0"/>
              </a:spcAft>
              <a:buSzPts val="1600"/>
              <a:buNone/>
            </a:pPr>
            <a:r>
              <a:t/>
            </a:r>
            <a:endParaRPr sz="1600">
              <a:solidFill>
                <a:schemeClr val="lt1"/>
              </a:solidFill>
            </a:endParaRPr>
          </a:p>
          <a:p>
            <a:pPr indent="-59689" lvl="0" marL="91440" rtl="0" algn="l">
              <a:lnSpc>
                <a:spcPct val="90000"/>
              </a:lnSpc>
              <a:spcBef>
                <a:spcPts val="1400"/>
              </a:spcBef>
              <a:spcAft>
                <a:spcPts val="0"/>
              </a:spcAft>
              <a:buSzPts val="500"/>
              <a:buNone/>
            </a:pPr>
            <a:r>
              <a:t/>
            </a:r>
            <a:endParaRPr sz="500">
              <a:solidFill>
                <a:schemeClr val="lt1"/>
              </a:solidFill>
            </a:endParaRPr>
          </a:p>
        </p:txBody>
      </p:sp>
      <p:pic>
        <p:nvPicPr>
          <p:cNvPr id="852" name="Google Shape;852;p83"/>
          <p:cNvPicPr preferRelativeResize="0"/>
          <p:nvPr/>
        </p:nvPicPr>
        <p:blipFill rotWithShape="1">
          <a:blip r:embed="rId3">
            <a:alphaModFix/>
          </a:blip>
          <a:srcRect b="0" l="0" r="0" t="0"/>
          <a:stretch/>
        </p:blipFill>
        <p:spPr>
          <a:xfrm>
            <a:off x="6770536" y="2795894"/>
            <a:ext cx="4423580" cy="2870412"/>
          </a:xfrm>
          <a:prstGeom prst="rect">
            <a:avLst/>
          </a:prstGeom>
          <a:noFill/>
          <a:ln>
            <a:noFill/>
          </a:ln>
        </p:spPr>
      </p:pic>
      <p:sp>
        <p:nvSpPr>
          <p:cNvPr id="853" name="Google Shape;853;p83"/>
          <p:cNvSpPr txBox="1"/>
          <p:nvPr/>
        </p:nvSpPr>
        <p:spPr>
          <a:xfrm>
            <a:off x="1167782" y="2702367"/>
            <a:ext cx="5128744" cy="30469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wentieth Century"/>
              <a:buNone/>
            </a:pPr>
            <a:r>
              <a:rPr b="0" i="0" lang="en-US" sz="2400" u="none" cap="none" strike="noStrike">
                <a:solidFill>
                  <a:schemeClr val="dk1"/>
                </a:solidFill>
                <a:latin typeface="Twentieth Century"/>
                <a:ea typeface="Twentieth Century"/>
                <a:cs typeface="Twentieth Century"/>
                <a:sym typeface="Twentieth Century"/>
              </a:rPr>
              <a:t>We live within “a system of transformation and of self-expansion.  In order to pursue the [mythical] goal of endless growth, it must constantly seek out new sites of accumulation, and commodify forms of social activity and processes that previously existed outside of the market.”</a:t>
            </a:r>
            <a:endParaRPr b="0" i="0" sz="1400" u="none" cap="none" strike="noStrike">
              <a:solidFill>
                <a:srgbClr val="000000"/>
              </a:solidFill>
              <a:latin typeface="Arial"/>
              <a:ea typeface="Arial"/>
              <a:cs typeface="Arial"/>
              <a:sym typeface="Arial"/>
            </a:endParaRPr>
          </a:p>
        </p:txBody>
      </p:sp>
      <p:sp>
        <p:nvSpPr>
          <p:cNvPr id="854" name="Google Shape;854;p83"/>
          <p:cNvSpPr txBox="1"/>
          <p:nvPr/>
        </p:nvSpPr>
        <p:spPr>
          <a:xfrm>
            <a:off x="1177102" y="5865747"/>
            <a:ext cx="8053137"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050"/>
              <a:buFont typeface="Twentieth Century"/>
              <a:buNone/>
            </a:pPr>
            <a:r>
              <a:rPr b="0" i="0" lang="en-US" sz="1050" u="none" cap="none" strike="noStrike">
                <a:solidFill>
                  <a:schemeClr val="lt1"/>
                </a:solidFill>
                <a:latin typeface="Twentieth Century"/>
                <a:ea typeface="Twentieth Century"/>
                <a:cs typeface="Twentieth Century"/>
                <a:sym typeface="Twentieth Century"/>
              </a:rPr>
              <a:t>Immanuel Wallerstein (2011) </a:t>
            </a:r>
            <a:r>
              <a:rPr b="0" i="1" lang="en-US" sz="1050" u="none" cap="none" strike="noStrike">
                <a:solidFill>
                  <a:schemeClr val="lt1"/>
                </a:solidFill>
                <a:latin typeface="Twentieth Century"/>
                <a:ea typeface="Twentieth Century"/>
                <a:cs typeface="Twentieth Century"/>
                <a:sym typeface="Twentieth Century"/>
              </a:rPr>
              <a:t>Historical Capitalism </a:t>
            </a:r>
            <a:r>
              <a:rPr b="0" i="0" lang="en-US" sz="1050" u="none" cap="none" strike="noStrike">
                <a:solidFill>
                  <a:schemeClr val="lt1"/>
                </a:solidFill>
                <a:latin typeface="Twentieth Century"/>
                <a:ea typeface="Twentieth Century"/>
                <a:cs typeface="Twentieth Century"/>
                <a:sym typeface="Twentieth Century"/>
              </a:rPr>
              <a:t>London: Verso.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050"/>
              <a:buFont typeface="Twentieth Century"/>
              <a:buNone/>
            </a:pPr>
            <a:r>
              <a:rPr b="0" i="0" lang="en-US" sz="1050" u="none" cap="none" strike="noStrike">
                <a:solidFill>
                  <a:schemeClr val="lt1"/>
                </a:solidFill>
                <a:latin typeface="Twentieth Century"/>
                <a:ea typeface="Twentieth Century"/>
                <a:cs typeface="Twentieth Century"/>
                <a:sym typeface="Twentieth Century"/>
              </a:rPr>
              <a:t>Quoted  in Conor McCabe (UCD, School of Social Justice) ‘Economics As If People Really Matter’  </a:t>
            </a:r>
            <a:r>
              <a:rPr b="0" i="0" lang="en-US" sz="1050" u="sng" cap="none" strike="noStrike">
                <a:solidFill>
                  <a:schemeClr val="lt1"/>
                </a:solidFill>
                <a:latin typeface="Twentieth Century"/>
                <a:ea typeface="Twentieth Century"/>
                <a:cs typeface="Twentieth Century"/>
                <a:sym typeface="Twentieth Century"/>
                <a:hlinkClick r:id="rId4">
                  <a:extLst>
                    <a:ext uri="{A12FA001-AC4F-418D-AE19-62706E023703}">
                      <ahyp:hlinkClr val="tx"/>
                    </a:ext>
                  </a:extLst>
                </a:hlinkClick>
              </a:rPr>
              <a:t>http://dublinopinion.com/2013/02/18/economics-as-if-people-really-mattered-galway-learning-circle-19-feb-10-april-introduction/</a:t>
            </a:r>
            <a:endParaRPr b="0" i="0" sz="105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84"/>
          <p:cNvPicPr preferRelativeResize="0"/>
          <p:nvPr/>
        </p:nvPicPr>
        <p:blipFill rotWithShape="1">
          <a:blip r:embed="rId3">
            <a:alphaModFix/>
          </a:blip>
          <a:srcRect b="0" l="0" r="1" t="28149"/>
          <a:stretch/>
        </p:blipFill>
        <p:spPr>
          <a:xfrm>
            <a:off x="626590" y="317578"/>
            <a:ext cx="10851111" cy="3508437"/>
          </a:xfrm>
          <a:prstGeom prst="rect">
            <a:avLst/>
          </a:prstGeom>
          <a:noFill/>
          <a:ln>
            <a:noFill/>
          </a:ln>
        </p:spPr>
      </p:pic>
      <p:sp>
        <p:nvSpPr>
          <p:cNvPr id="860" name="Google Shape;860;p84"/>
          <p:cNvSpPr txBox="1"/>
          <p:nvPr>
            <p:ph type="title"/>
          </p:nvPr>
        </p:nvSpPr>
        <p:spPr>
          <a:xfrm>
            <a:off x="630935" y="4018137"/>
            <a:ext cx="10846765" cy="2129586"/>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chemeClr val="lt1"/>
              </a:buClr>
              <a:buSzPts val="3000"/>
              <a:buFont typeface="Twentieth Century"/>
              <a:buNone/>
            </a:pPr>
            <a:br>
              <a:rPr lang="en-US" sz="3000">
                <a:solidFill>
                  <a:schemeClr val="lt1"/>
                </a:solidFill>
              </a:rPr>
            </a:br>
            <a:r>
              <a:rPr lang="en-US" sz="3000">
                <a:solidFill>
                  <a:schemeClr val="lt1"/>
                </a:solidFill>
              </a:rPr>
              <a:t>…IS A SYSTEM THAT PUTS US </a:t>
            </a:r>
            <a:r>
              <a:rPr b="1" lang="en-US" sz="3000">
                <a:solidFill>
                  <a:schemeClr val="lt1"/>
                </a:solidFill>
              </a:rPr>
              <a:t>“…IN FUNDAMENTAL CONFLICT WITH NATURE.”</a:t>
            </a:r>
            <a:br>
              <a:rPr b="1" lang="en-US" sz="3000">
                <a:solidFill>
                  <a:schemeClr val="lt1"/>
                </a:solidFill>
              </a:rPr>
            </a:br>
            <a:endParaRPr sz="3000">
              <a:solidFill>
                <a:schemeClr val="lt1"/>
              </a:solidFill>
            </a:endParaRPr>
          </a:p>
        </p:txBody>
      </p:sp>
      <p:sp>
        <p:nvSpPr>
          <p:cNvPr id="861" name="Google Shape;861;p84"/>
          <p:cNvSpPr txBox="1"/>
          <p:nvPr>
            <p:ph idx="1" type="body"/>
          </p:nvPr>
        </p:nvSpPr>
        <p:spPr>
          <a:xfrm>
            <a:off x="5486080" y="4018143"/>
            <a:ext cx="5674105" cy="2592555"/>
          </a:xfrm>
          <a:prstGeom prst="rect">
            <a:avLst/>
          </a:prstGeom>
          <a:noFill/>
          <a:ln>
            <a:noFill/>
          </a:ln>
        </p:spPr>
        <p:txBody>
          <a:bodyPr anchorCtr="0" anchor="t" bIns="45700" lIns="45700" spcFirstLastPara="1" rIns="45700" wrap="square" tIns="45700">
            <a:normAutofit fontScale="62500" lnSpcReduction="20000"/>
          </a:bodyPr>
          <a:lstStyle/>
          <a:p>
            <a:pPr indent="0" lvl="0" marL="0" rtl="0" algn="l">
              <a:lnSpc>
                <a:spcPct val="90000"/>
              </a:lnSpc>
              <a:spcBef>
                <a:spcPts val="0"/>
              </a:spcBef>
              <a:spcAft>
                <a:spcPts val="0"/>
              </a:spcAft>
              <a:buSzPct val="100000"/>
              <a:buNone/>
            </a:pPr>
            <a:r>
              <a:rPr lang="en-US" sz="500"/>
              <a:t> </a:t>
            </a:r>
            <a:endParaRPr b="1" sz="500"/>
          </a:p>
          <a:p>
            <a:pPr indent="0" lvl="0" marL="0" rtl="0" algn="l">
              <a:lnSpc>
                <a:spcPct val="90000"/>
              </a:lnSpc>
              <a:spcBef>
                <a:spcPts val="1400"/>
              </a:spcBef>
              <a:spcAft>
                <a:spcPts val="0"/>
              </a:spcAft>
              <a:buSzPct val="100000"/>
              <a:buNone/>
            </a:pPr>
            <a:r>
              <a:t/>
            </a:r>
            <a:endParaRPr b="1" sz="500"/>
          </a:p>
          <a:p>
            <a:pPr indent="0" lvl="0" marL="0" rtl="0" algn="l">
              <a:lnSpc>
                <a:spcPct val="90000"/>
              </a:lnSpc>
              <a:spcBef>
                <a:spcPts val="1400"/>
              </a:spcBef>
              <a:spcAft>
                <a:spcPts val="0"/>
              </a:spcAft>
              <a:buSzPct val="100000"/>
              <a:buNone/>
            </a:pPr>
            <a:r>
              <a:t/>
            </a:r>
            <a:endParaRPr b="1" sz="500"/>
          </a:p>
          <a:p>
            <a:pPr indent="0" lvl="0" marL="0" rtl="0" algn="l">
              <a:lnSpc>
                <a:spcPct val="90000"/>
              </a:lnSpc>
              <a:spcBef>
                <a:spcPts val="1400"/>
              </a:spcBef>
              <a:spcAft>
                <a:spcPts val="0"/>
              </a:spcAft>
              <a:buSzPct val="100000"/>
              <a:buNone/>
            </a:pPr>
            <a:r>
              <a:t/>
            </a:r>
            <a:endParaRPr b="1" sz="500"/>
          </a:p>
          <a:p>
            <a:pPr indent="0" lvl="0" marL="0" rtl="0" algn="l">
              <a:lnSpc>
                <a:spcPct val="90000"/>
              </a:lnSpc>
              <a:spcBef>
                <a:spcPts val="1400"/>
              </a:spcBef>
              <a:spcAft>
                <a:spcPts val="0"/>
              </a:spcAft>
              <a:buSzPct val="100000"/>
              <a:buNone/>
            </a:pPr>
            <a:r>
              <a:t/>
            </a:r>
            <a:endParaRPr sz="500"/>
          </a:p>
          <a:p>
            <a:pPr indent="0" lvl="0" marL="0" rtl="0" algn="l">
              <a:lnSpc>
                <a:spcPct val="90000"/>
              </a:lnSpc>
              <a:spcBef>
                <a:spcPts val="1400"/>
              </a:spcBef>
              <a:spcAft>
                <a:spcPts val="0"/>
              </a:spcAft>
              <a:buSzPct val="100000"/>
              <a:buNone/>
            </a:pPr>
            <a:r>
              <a:t/>
            </a:r>
            <a:endParaRPr sz="500"/>
          </a:p>
          <a:p>
            <a:pPr indent="0" lvl="0" marL="0" rtl="0" algn="l">
              <a:lnSpc>
                <a:spcPct val="90000"/>
              </a:lnSpc>
              <a:spcBef>
                <a:spcPts val="1400"/>
              </a:spcBef>
              <a:spcAft>
                <a:spcPts val="0"/>
              </a:spcAft>
              <a:buSzPct val="100000"/>
              <a:buNone/>
            </a:pPr>
            <a:r>
              <a:rPr lang="en-US" sz="500"/>
              <a:t>Is </a:t>
            </a:r>
            <a:endParaRPr/>
          </a:p>
          <a:p>
            <a:pPr indent="0" lvl="0" marL="0" rtl="0" algn="l">
              <a:lnSpc>
                <a:spcPct val="90000"/>
              </a:lnSpc>
              <a:spcBef>
                <a:spcPts val="1400"/>
              </a:spcBef>
              <a:spcAft>
                <a:spcPts val="0"/>
              </a:spcAft>
              <a:buSzPct val="100000"/>
              <a:buNone/>
            </a:pPr>
            <a:r>
              <a:t/>
            </a:r>
            <a:endParaRPr sz="500"/>
          </a:p>
          <a:p>
            <a:pPr indent="0" lvl="0" marL="0" rtl="0" algn="l">
              <a:lnSpc>
                <a:spcPct val="90000"/>
              </a:lnSpc>
              <a:spcBef>
                <a:spcPts val="1400"/>
              </a:spcBef>
              <a:spcAft>
                <a:spcPts val="0"/>
              </a:spcAft>
              <a:buSzPct val="100000"/>
              <a:buNone/>
            </a:pPr>
            <a:r>
              <a:t/>
            </a:r>
            <a:endParaRPr sz="500"/>
          </a:p>
          <a:p>
            <a:pPr indent="0" lvl="0" marL="0" rtl="0" algn="l">
              <a:lnSpc>
                <a:spcPct val="90000"/>
              </a:lnSpc>
              <a:spcBef>
                <a:spcPts val="1400"/>
              </a:spcBef>
              <a:spcAft>
                <a:spcPts val="0"/>
              </a:spcAft>
              <a:buSzPct val="100000"/>
              <a:buNone/>
            </a:pPr>
            <a:r>
              <a:t/>
            </a:r>
            <a:endParaRPr sz="1600"/>
          </a:p>
          <a:p>
            <a:pPr indent="0" lvl="0" marL="0" rtl="0" algn="l">
              <a:lnSpc>
                <a:spcPct val="90000"/>
              </a:lnSpc>
              <a:spcBef>
                <a:spcPts val="1400"/>
              </a:spcBef>
              <a:spcAft>
                <a:spcPts val="0"/>
              </a:spcAft>
              <a:buSzPct val="100000"/>
              <a:buNone/>
            </a:pPr>
            <a:r>
              <a:rPr lang="en-US" sz="1600"/>
              <a:t>(Clow 1994; Foster 2002) (pg. 215)</a:t>
            </a:r>
            <a:r>
              <a:rPr i="1" lang="en-US" sz="1600"/>
              <a:t> in </a:t>
            </a:r>
            <a:r>
              <a:rPr lang="en-US" sz="1600"/>
              <a:t>Veltmeyer, Henry (ed) 2011 The Critical Development Studies Handbook: Tools for Change London:Pluto Press</a:t>
            </a:r>
            <a:endParaRPr sz="1600"/>
          </a:p>
          <a:p>
            <a:pPr indent="-71628" lvl="0" marL="91440" rtl="0" algn="l">
              <a:lnSpc>
                <a:spcPct val="90000"/>
              </a:lnSpc>
              <a:spcBef>
                <a:spcPts val="1400"/>
              </a:spcBef>
              <a:spcAft>
                <a:spcPts val="0"/>
              </a:spcAft>
              <a:buSzPct val="100000"/>
              <a:buNone/>
            </a:pPr>
            <a:r>
              <a:t/>
            </a:r>
            <a:endParaRPr sz="500">
              <a:solidFill>
                <a:schemeClr val="lt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5" name="Shape 865"/>
        <p:cNvGrpSpPr/>
        <p:nvPr/>
      </p:nvGrpSpPr>
      <p:grpSpPr>
        <a:xfrm>
          <a:off x="0" y="0"/>
          <a:ext cx="0" cy="0"/>
          <a:chOff x="0" y="0"/>
          <a:chExt cx="0" cy="0"/>
        </a:xfrm>
      </p:grpSpPr>
      <p:sp>
        <p:nvSpPr>
          <p:cNvPr id="866" name="Google Shape;866;p85"/>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867" name="Google Shape;867;p85"/>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FFFFFF"/>
              </a:buClr>
              <a:buSzPct val="100000"/>
              <a:buFont typeface="Twentieth Century"/>
              <a:buNone/>
            </a:pPr>
            <a:br>
              <a:rPr lang="en-US" sz="1300" u="sng">
                <a:solidFill>
                  <a:srgbClr val="FFFFFF"/>
                </a:solidFill>
                <a:hlinkClick r:id="rId3">
                  <a:extLst>
                    <a:ext uri="{A12FA001-AC4F-418D-AE19-62706E023703}">
                      <ahyp:hlinkClr val="tx"/>
                    </a:ext>
                  </a:extLst>
                </a:hlinkClick>
              </a:rPr>
            </a:br>
            <a:r>
              <a:rPr lang="en-US" sz="1300" u="sng">
                <a:solidFill>
                  <a:srgbClr val="FFFFFF"/>
                </a:solidFill>
                <a:hlinkClick r:id="rId4">
                  <a:extLst>
                    <a:ext uri="{A12FA001-AC4F-418D-AE19-62706E023703}">
                      <ahyp:hlinkClr val="tx"/>
                    </a:ext>
                  </a:extLst>
                </a:hlinkClick>
              </a:rPr>
              <a:t>CLIMATE SPIRAL 1880-2022:</a:t>
            </a:r>
            <a:br>
              <a:rPr lang="en-US" sz="1300" u="sng">
                <a:solidFill>
                  <a:srgbClr val="FFFFFF"/>
                </a:solidFill>
                <a:hlinkClick r:id="rId5">
                  <a:extLst>
                    <a:ext uri="{A12FA001-AC4F-418D-AE19-62706E023703}">
                      <ahyp:hlinkClr val="tx"/>
                    </a:ext>
                  </a:extLst>
                </a:hlinkClick>
              </a:rPr>
            </a:br>
            <a:r>
              <a:rPr lang="en-US" sz="1300" u="sng">
                <a:solidFill>
                  <a:srgbClr val="FFFFFF"/>
                </a:solidFill>
                <a:hlinkClick r:id="rId6">
                  <a:extLst>
                    <a:ext uri="{A12FA001-AC4F-418D-AE19-62706E023703}">
                      <ahyp:hlinkClr val="tx"/>
                    </a:ext>
                  </a:extLst>
                </a:hlinkClick>
              </a:rPr>
              <a:t>HTTPS://YOUTUBE.COM/SHORTS/LFGBWGMSUVY?SI=4UHX3VMS_QXCHERT</a:t>
            </a:r>
            <a:br>
              <a:rPr lang="en-US" sz="1300" u="sng">
                <a:solidFill>
                  <a:srgbClr val="FFFFFF"/>
                </a:solidFill>
                <a:hlinkClick r:id="rId7">
                  <a:extLst>
                    <a:ext uri="{A12FA001-AC4F-418D-AE19-62706E023703}">
                      <ahyp:hlinkClr val="tx"/>
                    </a:ext>
                  </a:extLst>
                </a:hlinkClick>
              </a:rPr>
            </a:br>
            <a:br>
              <a:rPr lang="en-US" sz="1300" u="sng">
                <a:solidFill>
                  <a:srgbClr val="FFFFFF"/>
                </a:solidFill>
                <a:hlinkClick r:id="rId8">
                  <a:extLst>
                    <a:ext uri="{A12FA001-AC4F-418D-AE19-62706E023703}">
                      <ahyp:hlinkClr val="tx"/>
                    </a:ext>
                  </a:extLst>
                </a:hlinkClick>
              </a:rPr>
            </a:br>
            <a:r>
              <a:rPr lang="en-US" sz="1300">
                <a:solidFill>
                  <a:srgbClr val="FFFFFF"/>
                </a:solidFill>
              </a:rPr>
              <a:t>2023: HTTPS://WWW.YOUTUBE.COM/WATCH?V=R7DBX5NLSR8</a:t>
            </a:r>
            <a:br>
              <a:rPr lang="en-US" sz="1300">
                <a:solidFill>
                  <a:srgbClr val="FFFFFF"/>
                </a:solidFill>
              </a:rPr>
            </a:br>
            <a:br>
              <a:rPr lang="en-US" sz="1300">
                <a:solidFill>
                  <a:srgbClr val="FFFFFF"/>
                </a:solidFill>
              </a:rPr>
            </a:br>
            <a:br>
              <a:rPr lang="en-US" sz="1300">
                <a:solidFill>
                  <a:srgbClr val="FFFFFF"/>
                </a:solidFill>
              </a:rPr>
            </a:br>
            <a:endParaRPr sz="1300">
              <a:solidFill>
                <a:srgbClr val="FFFFFF"/>
              </a:solidFill>
            </a:endParaRPr>
          </a:p>
        </p:txBody>
      </p:sp>
      <p:cxnSp>
        <p:nvCxnSpPr>
          <p:cNvPr id="868" name="Google Shape;868;p85"/>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869" name="Google Shape;869;p85"/>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1700"/>
              <a:buNone/>
            </a:pPr>
            <a:r>
              <a:t/>
            </a:r>
            <a:endParaRPr sz="1700">
              <a:solidFill>
                <a:srgbClr val="FFFFFF"/>
              </a:solidFill>
            </a:endParaRPr>
          </a:p>
          <a:p>
            <a:pPr indent="0" lvl="0" marL="0" rtl="0" algn="l">
              <a:lnSpc>
                <a:spcPct val="90000"/>
              </a:lnSpc>
              <a:spcBef>
                <a:spcPts val="1400"/>
              </a:spcBef>
              <a:spcAft>
                <a:spcPts val="0"/>
              </a:spcAft>
              <a:buSzPts val="1700"/>
              <a:buNone/>
            </a:pPr>
            <a:r>
              <a:rPr lang="en-US" sz="1700">
                <a:solidFill>
                  <a:srgbClr val="FFFFFF"/>
                </a:solidFill>
              </a:rPr>
              <a:t>Reasons to ‘do’ Development Education/GCE:</a:t>
            </a:r>
            <a:br>
              <a:rPr lang="en-US" sz="1700">
                <a:solidFill>
                  <a:srgbClr val="FFFFFF"/>
                </a:solidFill>
              </a:rPr>
            </a:br>
            <a:br>
              <a:rPr lang="en-US" sz="1700">
                <a:solidFill>
                  <a:srgbClr val="FFFFFF"/>
                </a:solidFill>
              </a:rPr>
            </a:br>
            <a:r>
              <a:rPr lang="en-US" sz="1700">
                <a:solidFill>
                  <a:srgbClr val="FFFFFF"/>
                </a:solidFill>
              </a:rPr>
              <a:t>The average global surface temperature in 2023 was 1.48 degrees Celsius warmer than the pre-industrial averages. </a:t>
            </a:r>
            <a:br>
              <a:rPr lang="en-US" sz="1700">
                <a:solidFill>
                  <a:srgbClr val="FFFFFF"/>
                </a:solidFill>
              </a:rPr>
            </a:br>
            <a:br>
              <a:rPr lang="en-US" sz="1700">
                <a:solidFill>
                  <a:srgbClr val="FFFFFF"/>
                </a:solidFill>
              </a:rPr>
            </a:br>
            <a:r>
              <a:rPr b="0" i="0" lang="en-US" sz="1700">
                <a:solidFill>
                  <a:srgbClr val="FFFFFF"/>
                </a:solidFill>
              </a:rPr>
              <a:t>The Paris Agreement aims to hold global warming below 1.5C and well-below 2C, which scientists say is crucial for keeping earth's systems in balance.</a:t>
            </a:r>
            <a:endParaRPr sz="1700">
              <a:solidFill>
                <a:srgbClr val="FFFFFF"/>
              </a:solidFill>
            </a:endParaRPr>
          </a:p>
          <a:p>
            <a:pPr indent="0" lvl="0" marL="0" rtl="0" algn="l">
              <a:lnSpc>
                <a:spcPct val="90000"/>
              </a:lnSpc>
              <a:spcBef>
                <a:spcPts val="1400"/>
              </a:spcBef>
              <a:spcAft>
                <a:spcPts val="0"/>
              </a:spcAft>
              <a:buSzPts val="1700"/>
              <a:buNone/>
            </a:pPr>
            <a:r>
              <a:t/>
            </a:r>
            <a:endParaRPr sz="1700">
              <a:solidFill>
                <a:srgbClr val="FFFFFF"/>
              </a:solidFill>
            </a:endParaRPr>
          </a:p>
          <a:p>
            <a:pPr indent="0" lvl="0" marL="0" rtl="0" algn="l">
              <a:lnSpc>
                <a:spcPct val="90000"/>
              </a:lnSpc>
              <a:spcBef>
                <a:spcPts val="1400"/>
              </a:spcBef>
              <a:spcAft>
                <a:spcPts val="0"/>
              </a:spcAft>
              <a:buSzPts val="1700"/>
              <a:buNone/>
            </a:pPr>
            <a:r>
              <a:t/>
            </a:r>
            <a:endParaRPr sz="1700">
              <a:solidFill>
                <a:srgbClr val="FFFFFF"/>
              </a:solidFill>
            </a:endParaRPr>
          </a:p>
        </p:txBody>
      </p:sp>
      <p:pic>
        <p:nvPicPr>
          <p:cNvPr id="870" name="Google Shape;870;p85"/>
          <p:cNvPicPr preferRelativeResize="0"/>
          <p:nvPr/>
        </p:nvPicPr>
        <p:blipFill rotWithShape="1">
          <a:blip r:embed="rId9">
            <a:alphaModFix/>
          </a:blip>
          <a:srcRect b="0" l="0" r="0" t="0"/>
          <a:stretch/>
        </p:blipFill>
        <p:spPr>
          <a:xfrm>
            <a:off x="6829882" y="640080"/>
            <a:ext cx="3988156" cy="557784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4" name="Shape 874"/>
        <p:cNvGrpSpPr/>
        <p:nvPr/>
      </p:nvGrpSpPr>
      <p:grpSpPr>
        <a:xfrm>
          <a:off x="0" y="0"/>
          <a:ext cx="0" cy="0"/>
          <a:chOff x="0" y="0"/>
          <a:chExt cx="0" cy="0"/>
        </a:xfrm>
      </p:grpSpPr>
      <p:cxnSp>
        <p:nvCxnSpPr>
          <p:cNvPr id="875" name="Google Shape;875;p86"/>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876" name="Google Shape;876;p86"/>
          <p:cNvSpPr txBox="1"/>
          <p:nvPr>
            <p:ph type="title"/>
          </p:nvPr>
        </p:nvSpPr>
        <p:spPr>
          <a:xfrm>
            <a:off x="1024125" y="585225"/>
            <a:ext cx="33195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4000"/>
              <a:buFont typeface="Twentieth Century"/>
              <a:buNone/>
            </a:pPr>
            <a:r>
              <a:rPr lang="en-US" sz="4000"/>
              <a:t>REM ASSUMPTIONS </a:t>
            </a:r>
            <a:endParaRPr/>
          </a:p>
        </p:txBody>
      </p:sp>
      <p:sp>
        <p:nvSpPr>
          <p:cNvPr id="877" name="Google Shape;877;p86"/>
          <p:cNvSpPr txBox="1"/>
          <p:nvPr>
            <p:ph idx="1" type="body"/>
          </p:nvPr>
        </p:nvSpPr>
        <p:spPr>
          <a:xfrm>
            <a:off x="1024128" y="2286000"/>
            <a:ext cx="3133580" cy="393192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1600"/>
              <a:buNone/>
            </a:pPr>
            <a:r>
              <a:t/>
            </a:r>
            <a:endParaRPr sz="1600"/>
          </a:p>
          <a:p>
            <a:pPr indent="-91440" lvl="0" marL="91440" rtl="0" algn="l">
              <a:lnSpc>
                <a:spcPct val="90000"/>
              </a:lnSpc>
              <a:spcBef>
                <a:spcPts val="1400"/>
              </a:spcBef>
              <a:spcAft>
                <a:spcPts val="0"/>
              </a:spcAft>
              <a:buSzPts val="1600"/>
              <a:buChar char=" "/>
            </a:pPr>
            <a:r>
              <a:rPr lang="en-US" sz="1600"/>
              <a:t>COMMODIFICATION OF</a:t>
            </a:r>
            <a:br>
              <a:rPr lang="en-US" sz="1600"/>
            </a:br>
            <a:br>
              <a:rPr lang="en-US" sz="1600"/>
            </a:br>
            <a:r>
              <a:rPr lang="en-US" sz="1600"/>
              <a:t>NATURE</a:t>
            </a:r>
            <a:endParaRPr/>
          </a:p>
          <a:p>
            <a:pPr indent="-91440" lvl="0" marL="91440" rtl="0" algn="l">
              <a:lnSpc>
                <a:spcPct val="90000"/>
              </a:lnSpc>
              <a:spcBef>
                <a:spcPts val="1400"/>
              </a:spcBef>
              <a:spcAft>
                <a:spcPts val="0"/>
              </a:spcAft>
              <a:buSzPts val="1600"/>
              <a:buChar char=" "/>
            </a:pPr>
            <a:r>
              <a:rPr lang="en-US" sz="1600"/>
              <a:t>ENDLESS GROWTH and </a:t>
            </a:r>
            <a:endParaRPr sz="1600"/>
          </a:p>
          <a:p>
            <a:pPr indent="0" lvl="0" marL="0" rtl="0" algn="l">
              <a:lnSpc>
                <a:spcPct val="90000"/>
              </a:lnSpc>
              <a:spcBef>
                <a:spcPts val="1400"/>
              </a:spcBef>
              <a:spcAft>
                <a:spcPts val="0"/>
              </a:spcAft>
              <a:buNone/>
            </a:pPr>
            <a:r>
              <a:rPr lang="en-US" sz="1600"/>
              <a:t>PROFIT  </a:t>
            </a:r>
            <a:endParaRPr/>
          </a:p>
        </p:txBody>
      </p:sp>
      <p:pic>
        <p:nvPicPr>
          <p:cNvPr id="878" name="Google Shape;878;p86"/>
          <p:cNvPicPr preferRelativeResize="0"/>
          <p:nvPr>
            <p:ph idx="2" type="body"/>
          </p:nvPr>
        </p:nvPicPr>
        <p:blipFill rotWithShape="1">
          <a:blip r:embed="rId3">
            <a:alphaModFix/>
          </a:blip>
          <a:srcRect b="0" l="0" r="0" t="0"/>
          <a:stretch/>
        </p:blipFill>
        <p:spPr>
          <a:xfrm>
            <a:off x="4890115" y="68317"/>
            <a:ext cx="7102187" cy="665830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8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ASSUMPTION:</a:t>
            </a:r>
            <a:br>
              <a:rPr lang="en-US"/>
            </a:br>
            <a:r>
              <a:rPr lang="en-US"/>
              <a:t>CARE SHOULD BE DONE FOR FREE</a:t>
            </a:r>
            <a:endParaRPr/>
          </a:p>
        </p:txBody>
      </p:sp>
      <p:pic>
        <p:nvPicPr>
          <p:cNvPr id="885" name="Google Shape;885;p87"/>
          <p:cNvPicPr preferRelativeResize="0"/>
          <p:nvPr>
            <p:ph idx="1" type="body"/>
          </p:nvPr>
        </p:nvPicPr>
        <p:blipFill rotWithShape="1">
          <a:blip r:embed="rId3">
            <a:alphaModFix/>
          </a:blip>
          <a:srcRect b="0" l="0" r="0" t="0"/>
          <a:stretch/>
        </p:blipFill>
        <p:spPr>
          <a:xfrm>
            <a:off x="1625750" y="5059455"/>
            <a:ext cx="8516827" cy="1650907"/>
          </a:xfrm>
          <a:prstGeom prst="rect">
            <a:avLst/>
          </a:prstGeom>
          <a:noFill/>
          <a:ln>
            <a:noFill/>
          </a:ln>
        </p:spPr>
      </p:pic>
      <p:sp>
        <p:nvSpPr>
          <p:cNvPr id="886" name="Google Shape;886;p87"/>
          <p:cNvSpPr txBox="1"/>
          <p:nvPr>
            <p:ph idx="2" type="body"/>
          </p:nvPr>
        </p:nvSpPr>
        <p:spPr>
          <a:xfrm>
            <a:off x="1313793" y="2286000"/>
            <a:ext cx="9430407"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br>
              <a:rPr lang="en-US"/>
            </a:br>
            <a:br>
              <a:rPr lang="en-US"/>
            </a:br>
            <a:r>
              <a:rPr lang="en-US"/>
              <a:t>Only paid work that is seen as productive is valued and counted. </a:t>
            </a:r>
            <a:endParaRPr/>
          </a:p>
          <a:p>
            <a:pPr indent="-91440" lvl="0" marL="91440" rtl="0" algn="l">
              <a:lnSpc>
                <a:spcPct val="90000"/>
              </a:lnSpc>
              <a:spcBef>
                <a:spcPts val="1400"/>
              </a:spcBef>
              <a:spcAft>
                <a:spcPts val="0"/>
              </a:spcAft>
              <a:buSzPts val="2200"/>
              <a:buChar char=" "/>
            </a:pPr>
            <a:r>
              <a:rPr lang="en-US"/>
              <a:t>All the things that make ‘productive’ paid work possible, such as caring for children, elders, cooking, cleaning, educating, etc. is assumed to be done for free.</a:t>
            </a:r>
            <a:br>
              <a:rPr lang="en-US"/>
            </a:br>
            <a:br>
              <a:rPr lang="en-US"/>
            </a:br>
            <a:r>
              <a:rPr lang="en-US"/>
              <a:t>What would happen if this work was withheld? Count ‘the economy’ function without it?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8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WHAT MIGHT WE LEARN FROM FEMINIST ECONOMICS?</a:t>
            </a:r>
            <a:endParaRPr/>
          </a:p>
        </p:txBody>
      </p:sp>
      <p:sp>
        <p:nvSpPr>
          <p:cNvPr id="892" name="Google Shape;892;p88"/>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fontScale="92500"/>
          </a:bodyPr>
          <a:lstStyle/>
          <a:p>
            <a:pPr indent="-129222" lvl="0" marL="91440" rtl="0" algn="l">
              <a:lnSpc>
                <a:spcPct val="90000"/>
              </a:lnSpc>
              <a:spcBef>
                <a:spcPts val="0"/>
              </a:spcBef>
              <a:spcAft>
                <a:spcPts val="0"/>
              </a:spcAft>
              <a:buSzPct val="100000"/>
              <a:buChar char=" "/>
            </a:pPr>
            <a:r>
              <a:rPr lang="en-US"/>
              <a:t>Do we think that REM was born that way? </a:t>
            </a:r>
            <a:br>
              <a:rPr lang="en-US"/>
            </a:br>
            <a:r>
              <a:rPr lang="en-US"/>
              <a:t>For most of human history, human beings have engaged in high levels of cooperation. </a:t>
            </a:r>
            <a:br>
              <a:rPr lang="en-US"/>
            </a:br>
            <a:br>
              <a:rPr lang="en-US"/>
            </a:br>
            <a:r>
              <a:rPr lang="en-US"/>
              <a:t>To this day, our daily lives are full examples of care, mutual support and cooperation.</a:t>
            </a:r>
            <a:br>
              <a:rPr lang="en-US"/>
            </a:br>
            <a:br>
              <a:rPr lang="en-US"/>
            </a:br>
            <a:r>
              <a:rPr lang="en-US"/>
              <a:t>Feminist Economics : </a:t>
            </a:r>
            <a:br>
              <a:rPr lang="en-US"/>
            </a:br>
            <a:r>
              <a:rPr lang="en-US"/>
              <a:t>- Highlights the importance of care in social reproduction. </a:t>
            </a:r>
            <a:br>
              <a:rPr lang="en-US"/>
            </a:br>
            <a:r>
              <a:rPr lang="en-US"/>
              <a:t>-What isn’t counted isn’t valued: unpaid care work not counted in GDP</a:t>
            </a:r>
            <a:br>
              <a:rPr lang="en-US"/>
            </a:br>
            <a:r>
              <a:rPr lang="en-US"/>
              <a:t>-What might an economics of care’ involve? </a:t>
            </a:r>
            <a:endParaRPr/>
          </a:p>
        </p:txBody>
      </p:sp>
      <p:pic>
        <p:nvPicPr>
          <p:cNvPr descr="Community - Free social icons" id="893" name="Google Shape;893;p88"/>
          <p:cNvPicPr preferRelativeResize="0"/>
          <p:nvPr>
            <p:ph idx="2" type="body"/>
          </p:nvPr>
        </p:nvPicPr>
        <p:blipFill rotWithShape="1">
          <a:blip r:embed="rId3">
            <a:alphaModFix/>
          </a:blip>
          <a:srcRect b="0" l="0" r="0" t="0"/>
          <a:stretch/>
        </p:blipFill>
        <p:spPr>
          <a:xfrm>
            <a:off x="6355556" y="2286000"/>
            <a:ext cx="4022725" cy="40227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7" name="Shape 897"/>
        <p:cNvGrpSpPr/>
        <p:nvPr/>
      </p:nvGrpSpPr>
      <p:grpSpPr>
        <a:xfrm>
          <a:off x="0" y="0"/>
          <a:ext cx="0" cy="0"/>
          <a:chOff x="0" y="0"/>
          <a:chExt cx="0" cy="0"/>
        </a:xfrm>
      </p:grpSpPr>
      <p:cxnSp>
        <p:nvCxnSpPr>
          <p:cNvPr id="898" name="Google Shape;898;p89"/>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899" name="Google Shape;899;p89"/>
          <p:cNvSpPr txBox="1"/>
          <p:nvPr>
            <p:ph type="title"/>
          </p:nvPr>
        </p:nvSpPr>
        <p:spPr>
          <a:xfrm>
            <a:off x="1024129" y="585216"/>
            <a:ext cx="443179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2800"/>
              <a:buFont typeface="Twentieth Century"/>
              <a:buNone/>
            </a:pPr>
            <a:r>
              <a:rPr lang="en-US" sz="2800"/>
              <a:t>ASSUMPTION:</a:t>
            </a:r>
            <a:br>
              <a:rPr lang="en-US" sz="2800"/>
            </a:br>
            <a:r>
              <a:rPr lang="en-US" sz="2800"/>
              <a:t>NATURE IS A RESOURCE TO BE USED </a:t>
            </a:r>
            <a:br>
              <a:rPr lang="en-US" sz="2800"/>
            </a:br>
            <a:endParaRPr sz="2800"/>
          </a:p>
        </p:txBody>
      </p:sp>
      <p:sp>
        <p:nvSpPr>
          <p:cNvPr id="900" name="Google Shape;900;p89"/>
          <p:cNvSpPr txBox="1"/>
          <p:nvPr>
            <p:ph idx="1" type="body"/>
          </p:nvPr>
        </p:nvSpPr>
        <p:spPr>
          <a:xfrm>
            <a:off x="1024128" y="2286000"/>
            <a:ext cx="4429615" cy="393192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91440" lvl="0" marL="91440" rtl="0" algn="l">
              <a:lnSpc>
                <a:spcPct val="90000"/>
              </a:lnSpc>
              <a:spcBef>
                <a:spcPts val="1400"/>
              </a:spcBef>
              <a:spcAft>
                <a:spcPts val="0"/>
              </a:spcAft>
              <a:buSzPts val="2200"/>
              <a:buChar char=" "/>
            </a:pPr>
            <a:r>
              <a:rPr lang="en-US"/>
              <a:t>‘Natural Resources’ are there to be used, if you can. </a:t>
            </a:r>
            <a:br>
              <a:rPr lang="en-US"/>
            </a:br>
            <a:br>
              <a:rPr lang="en-US"/>
            </a:br>
            <a:r>
              <a:rPr lang="en-US"/>
              <a:t>Nature is also expected to absorb pollution, or other forms of damage caused in the pursuit of profit. </a:t>
            </a:r>
            <a:br>
              <a:rPr lang="en-US"/>
            </a:br>
            <a:br>
              <a:rPr lang="en-US"/>
            </a:br>
            <a:r>
              <a:rPr lang="en-US"/>
              <a:t>What would happen to ‘the economy’ if it had to pay attention to the rights and limits of nature?</a:t>
            </a:r>
            <a:endParaRPr/>
          </a:p>
        </p:txBody>
      </p:sp>
      <p:pic>
        <p:nvPicPr>
          <p:cNvPr id="901" name="Google Shape;901;p89"/>
          <p:cNvPicPr preferRelativeResize="0"/>
          <p:nvPr>
            <p:ph idx="2" type="body"/>
          </p:nvPr>
        </p:nvPicPr>
        <p:blipFill rotWithShape="1">
          <a:blip r:embed="rId3">
            <a:alphaModFix/>
          </a:blip>
          <a:srcRect b="0" l="0" r="0" t="0"/>
          <a:stretch/>
        </p:blipFill>
        <p:spPr>
          <a:xfrm>
            <a:off x="6096000" y="710545"/>
            <a:ext cx="5455921" cy="543690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9"/>
          <p:cNvSpPr txBox="1"/>
          <p:nvPr>
            <p:ph type="title"/>
          </p:nvPr>
        </p:nvSpPr>
        <p:spPr>
          <a:xfrm>
            <a:off x="1447799" y="787400"/>
            <a:ext cx="6764868" cy="114211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lang="en-US"/>
              <a:t>UNDERSTANDING CLIMATE JUSTICE </a:t>
            </a:r>
            <a:endParaRPr/>
          </a:p>
        </p:txBody>
      </p:sp>
      <p:sp>
        <p:nvSpPr>
          <p:cNvPr id="232" name="Google Shape;232;p9"/>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fontScale="85000" lnSpcReduction="20000"/>
          </a:bodyPr>
          <a:lstStyle/>
          <a:p>
            <a:pPr indent="-26669" lvl="0" marL="91440" rtl="0" algn="l">
              <a:lnSpc>
                <a:spcPct val="90000"/>
              </a:lnSpc>
              <a:spcBef>
                <a:spcPts val="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26669" lvl="0" marL="91440" rtl="0" algn="l">
              <a:lnSpc>
                <a:spcPct val="90000"/>
              </a:lnSpc>
              <a:spcBef>
                <a:spcPts val="1400"/>
              </a:spcBef>
              <a:spcAft>
                <a:spcPts val="0"/>
              </a:spcAft>
              <a:buSzPct val="100000"/>
              <a:buNone/>
            </a:pPr>
            <a:r>
              <a:t/>
            </a:r>
            <a:endParaRPr sz="1200"/>
          </a:p>
          <a:p>
            <a:pPr indent="-91440" lvl="0" marL="91440" rtl="0" algn="l">
              <a:lnSpc>
                <a:spcPct val="90000"/>
              </a:lnSpc>
              <a:spcBef>
                <a:spcPts val="1400"/>
              </a:spcBef>
              <a:spcAft>
                <a:spcPts val="0"/>
              </a:spcAft>
              <a:buSzPct val="100000"/>
              <a:buChar char=" "/>
            </a:pPr>
            <a:r>
              <a:rPr lang="en-US" sz="1200"/>
              <a:t>Njuguna started their climate activism in 2017 after severe droughts in Nairobi impacted their school's water supply by organizing with the group Zero Hour and then Fridays for Future Kenya.  In August 2021, Njuguna co-authored an essay with Greta Thunberg, Adriana Calderón, and Farzana Faruk Jhumu that was published in The New York Times. Their co-authored essay highlighted a 2021 UNICEF report that stated 2.2 billion children are at "extremely high-risk" of experiencing the consequences of climate change.</a:t>
            </a:r>
            <a:endParaRPr sz="1200"/>
          </a:p>
        </p:txBody>
      </p:sp>
      <p:sp>
        <p:nvSpPr>
          <p:cNvPr id="233" name="Google Shape;233;p9"/>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fontScale="85000" lnSpcReduction="20000"/>
          </a:bodyPr>
          <a:lstStyle/>
          <a:p>
            <a:pPr indent="-194310" lvl="0" marL="91440" rtl="0" algn="l">
              <a:lnSpc>
                <a:spcPct val="100000"/>
              </a:lnSpc>
              <a:spcBef>
                <a:spcPts val="0"/>
              </a:spcBef>
              <a:spcAft>
                <a:spcPts val="0"/>
              </a:spcAft>
              <a:buSzPct val="100000"/>
              <a:buChar char=" "/>
            </a:pPr>
            <a:r>
              <a:rPr b="0" lang="en-US" sz="3600">
                <a:solidFill>
                  <a:srgbClr val="111111"/>
                </a:solidFill>
              </a:rPr>
              <a:t>“Across the globe, people who have the least role in causing the climate crisis are bearing the brunt of it. </a:t>
            </a:r>
            <a:br>
              <a:rPr b="0" lang="en-US" sz="3600">
                <a:solidFill>
                  <a:srgbClr val="111111"/>
                </a:solidFill>
              </a:rPr>
            </a:br>
            <a:br>
              <a:rPr b="0" lang="en-US" sz="3600">
                <a:solidFill>
                  <a:srgbClr val="111111"/>
                </a:solidFill>
              </a:rPr>
            </a:br>
            <a:r>
              <a:rPr b="0" lang="en-US" sz="3600">
                <a:solidFill>
                  <a:srgbClr val="111111"/>
                </a:solidFill>
              </a:rPr>
              <a:t>And </a:t>
            </a:r>
            <a:r>
              <a:rPr b="0" i="1" lang="en-US" sz="3600">
                <a:solidFill>
                  <a:srgbClr val="111111"/>
                </a:solidFill>
              </a:rPr>
              <a:t>unfortunately, climate justice is not talked about enough</a:t>
            </a:r>
            <a:r>
              <a:rPr b="0" lang="en-US" sz="3600">
                <a:solidFill>
                  <a:srgbClr val="111111"/>
                </a:solidFill>
              </a:rPr>
              <a:t>."</a:t>
            </a:r>
            <a:endParaRPr/>
          </a:p>
          <a:p>
            <a:pPr indent="-118745" lvl="0" marL="91440" rtl="0" algn="l">
              <a:lnSpc>
                <a:spcPct val="90000"/>
              </a:lnSpc>
              <a:spcBef>
                <a:spcPts val="1400"/>
              </a:spcBef>
              <a:spcAft>
                <a:spcPts val="0"/>
              </a:spcAft>
              <a:buSzPct val="100000"/>
              <a:buChar char=" "/>
            </a:pPr>
            <a:r>
              <a:rPr lang="en-US"/>
              <a:t>Eric Njuguna, Youth Climate Justice Organizer</a:t>
            </a:r>
            <a:endParaRPr/>
          </a:p>
        </p:txBody>
      </p:sp>
      <p:pic>
        <p:nvPicPr>
          <p:cNvPr id="234" name="Google Shape;234;p9"/>
          <p:cNvPicPr preferRelativeResize="0"/>
          <p:nvPr/>
        </p:nvPicPr>
        <p:blipFill rotWithShape="1">
          <a:blip r:embed="rId3">
            <a:alphaModFix/>
          </a:blip>
          <a:srcRect b="0" l="0" r="0" t="0"/>
          <a:stretch/>
        </p:blipFill>
        <p:spPr>
          <a:xfrm>
            <a:off x="1243327" y="2286000"/>
            <a:ext cx="2158240" cy="2965521"/>
          </a:xfrm>
          <a:prstGeom prst="rect">
            <a:avLst/>
          </a:prstGeom>
          <a:noFill/>
          <a:ln>
            <a:noFill/>
          </a:ln>
        </p:spPr>
      </p:pic>
      <p:pic>
        <p:nvPicPr>
          <p:cNvPr id="235" name="Google Shape;235;p9"/>
          <p:cNvPicPr preferRelativeResize="0"/>
          <p:nvPr/>
        </p:nvPicPr>
        <p:blipFill rotWithShape="1">
          <a:blip r:embed="rId4">
            <a:alphaModFix/>
          </a:blip>
          <a:srcRect b="0" l="0" r="0" t="0"/>
          <a:stretch/>
        </p:blipFill>
        <p:spPr>
          <a:xfrm>
            <a:off x="3469947" y="2402359"/>
            <a:ext cx="2309060" cy="1333616"/>
          </a:xfrm>
          <a:prstGeom prst="rect">
            <a:avLst/>
          </a:prstGeom>
          <a:noFill/>
          <a:ln>
            <a:noFill/>
          </a:ln>
        </p:spPr>
      </p:pic>
      <p:pic>
        <p:nvPicPr>
          <p:cNvPr descr="Kenyan Activist at Africa Climate Summit: Fund Green Transition on  Continent &amp; Phase Out Fossil Fuels" id="236" name="Google Shape;236;p9"/>
          <p:cNvPicPr preferRelativeResize="0"/>
          <p:nvPr/>
        </p:nvPicPr>
        <p:blipFill rotWithShape="1">
          <a:blip r:embed="rId5">
            <a:alphaModFix/>
          </a:blip>
          <a:srcRect b="0" l="0" r="0" t="0"/>
          <a:stretch/>
        </p:blipFill>
        <p:spPr>
          <a:xfrm>
            <a:off x="3469947" y="3852333"/>
            <a:ext cx="2257778" cy="1270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5" name="Shape 905"/>
        <p:cNvGrpSpPr/>
        <p:nvPr/>
      </p:nvGrpSpPr>
      <p:grpSpPr>
        <a:xfrm>
          <a:off x="0" y="0"/>
          <a:ext cx="0" cy="0"/>
          <a:chOff x="0" y="0"/>
          <a:chExt cx="0" cy="0"/>
        </a:xfrm>
      </p:grpSpPr>
      <p:cxnSp>
        <p:nvCxnSpPr>
          <p:cNvPr id="906" name="Google Shape;906;p90"/>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907" name="Google Shape;907;p90"/>
          <p:cNvSpPr/>
          <p:nvPr/>
        </p:nvSpPr>
        <p:spPr>
          <a:xfrm>
            <a:off x="0" y="0"/>
            <a:ext cx="54685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908" name="Google Shape;908;p90"/>
          <p:cNvSpPr txBox="1"/>
          <p:nvPr>
            <p:ph type="title"/>
          </p:nvPr>
        </p:nvSpPr>
        <p:spPr>
          <a:xfrm>
            <a:off x="1024129" y="585216"/>
            <a:ext cx="377908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000"/>
              <a:buFont typeface="Twentieth Century"/>
              <a:buNone/>
            </a:pPr>
            <a:r>
              <a:rPr lang="en-US">
                <a:solidFill>
                  <a:srgbClr val="FFFFFF"/>
                </a:solidFill>
              </a:rPr>
              <a:t>JUST TAX (2024)</a:t>
            </a:r>
            <a:br>
              <a:rPr lang="en-US">
                <a:solidFill>
                  <a:srgbClr val="FFFFFF"/>
                </a:solidFill>
              </a:rPr>
            </a:br>
            <a:r>
              <a:rPr lang="en-US" sz="1300">
                <a:solidFill>
                  <a:srgbClr val="FFFFFF"/>
                </a:solidFill>
              </a:rPr>
              <a:t>WWW.FINANCIALJUSTICE.IE/LEARN/JUST-TAX-A-GLOBAL-EDUCATION-TOOLKIT-FOR-TEACHING-AND-LEARNIN/</a:t>
            </a:r>
            <a:endParaRPr>
              <a:solidFill>
                <a:srgbClr val="FFFFFF"/>
              </a:solidFill>
            </a:endParaRPr>
          </a:p>
        </p:txBody>
      </p:sp>
      <p:cxnSp>
        <p:nvCxnSpPr>
          <p:cNvPr id="909" name="Google Shape;909;p90"/>
          <p:cNvCxnSpPr/>
          <p:nvPr/>
        </p:nvCxnSpPr>
        <p:spPr>
          <a:xfrm rot="10800000">
            <a:off x="762000" y="826324"/>
            <a:ext cx="0" cy="914400"/>
          </a:xfrm>
          <a:prstGeom prst="straightConnector1">
            <a:avLst/>
          </a:prstGeom>
          <a:noFill/>
          <a:ln cap="flat" cmpd="sng" w="19050">
            <a:solidFill>
              <a:srgbClr val="D0EEF9"/>
            </a:solidFill>
            <a:prstDash val="solid"/>
            <a:round/>
            <a:headEnd len="sm" w="sm" type="none"/>
            <a:tailEnd len="sm" w="sm" type="none"/>
          </a:ln>
        </p:spPr>
      </p:cxnSp>
      <p:sp>
        <p:nvSpPr>
          <p:cNvPr id="910" name="Google Shape;910;p90"/>
          <p:cNvSpPr txBox="1"/>
          <p:nvPr>
            <p:ph idx="1" type="body"/>
          </p:nvPr>
        </p:nvSpPr>
        <p:spPr>
          <a:xfrm>
            <a:off x="1024129" y="2286000"/>
            <a:ext cx="3791711" cy="393192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US">
                <a:solidFill>
                  <a:srgbClr val="FFFFFF"/>
                </a:solidFill>
              </a:rPr>
              <a:t>ACTIVITY 7</a:t>
            </a:r>
            <a:br>
              <a:rPr lang="en-US">
                <a:solidFill>
                  <a:srgbClr val="FFFFFF"/>
                </a:solidFill>
              </a:rPr>
            </a:br>
            <a:br>
              <a:rPr lang="en-US">
                <a:solidFill>
                  <a:srgbClr val="FFFFFF"/>
                </a:solidFill>
              </a:rPr>
            </a:br>
            <a:r>
              <a:rPr lang="en-US">
                <a:solidFill>
                  <a:srgbClr val="FFFFFF"/>
                </a:solidFill>
              </a:rPr>
              <a:t>Up in Smoke </a:t>
            </a:r>
            <a:br>
              <a:rPr lang="en-US">
                <a:solidFill>
                  <a:srgbClr val="FFFFFF"/>
                </a:solidFill>
              </a:rPr>
            </a:br>
            <a:r>
              <a:rPr lang="en-US">
                <a:solidFill>
                  <a:srgbClr val="FFFFFF"/>
                </a:solidFill>
              </a:rPr>
              <a:t>Activities on a climate justice approach to carbon taxes. </a:t>
            </a:r>
            <a:br>
              <a:rPr lang="en-US">
                <a:solidFill>
                  <a:srgbClr val="FFFFFF"/>
                </a:solidFill>
              </a:rPr>
            </a:br>
            <a:br>
              <a:rPr lang="en-US">
                <a:solidFill>
                  <a:srgbClr val="FFFFFF"/>
                </a:solidFill>
              </a:rPr>
            </a:br>
            <a:br>
              <a:rPr lang="en-US">
                <a:solidFill>
                  <a:srgbClr val="FFFFFF"/>
                </a:solidFill>
              </a:rPr>
            </a:br>
            <a:r>
              <a:rPr lang="en-US">
                <a:solidFill>
                  <a:srgbClr val="FFFFFF"/>
                </a:solidFill>
              </a:rPr>
              <a:t>ACTIVITY 15: </a:t>
            </a:r>
            <a:br>
              <a:rPr lang="en-US">
                <a:solidFill>
                  <a:srgbClr val="FFFFFF"/>
                </a:solidFill>
              </a:rPr>
            </a:br>
            <a:br>
              <a:rPr lang="en-US">
                <a:solidFill>
                  <a:srgbClr val="FFFFFF"/>
                </a:solidFill>
              </a:rPr>
            </a:br>
            <a:r>
              <a:rPr lang="en-US">
                <a:solidFill>
                  <a:srgbClr val="FFFFFF"/>
                </a:solidFill>
              </a:rPr>
              <a:t>Mining Rights and Wrongs </a:t>
            </a:r>
            <a:br>
              <a:rPr lang="en-US">
                <a:solidFill>
                  <a:srgbClr val="FFFFFF"/>
                </a:solidFill>
              </a:rPr>
            </a:br>
            <a:br>
              <a:rPr lang="en-US">
                <a:solidFill>
                  <a:srgbClr val="FFFFFF"/>
                </a:solidFill>
              </a:rPr>
            </a:br>
            <a:r>
              <a:rPr lang="en-US">
                <a:solidFill>
                  <a:srgbClr val="FFFFFF"/>
                </a:solidFill>
              </a:rPr>
              <a:t> </a:t>
            </a:r>
            <a:endParaRPr/>
          </a:p>
        </p:txBody>
      </p:sp>
      <p:pic>
        <p:nvPicPr>
          <p:cNvPr id="911" name="Google Shape;911;p90"/>
          <p:cNvPicPr preferRelativeResize="0"/>
          <p:nvPr>
            <p:ph idx="2" type="body"/>
          </p:nvPr>
        </p:nvPicPr>
        <p:blipFill rotWithShape="1">
          <a:blip r:embed="rId3">
            <a:alphaModFix/>
          </a:blip>
          <a:srcRect b="0" l="0" r="0" t="0"/>
          <a:stretch/>
        </p:blipFill>
        <p:spPr>
          <a:xfrm>
            <a:off x="7049192" y="9477"/>
            <a:ext cx="4879571" cy="6848523"/>
          </a:xfrm>
          <a:prstGeom prst="rect">
            <a:avLst/>
          </a:prstGeom>
          <a:noFill/>
          <a:ln>
            <a:noFill/>
          </a:ln>
        </p:spPr>
      </p:pic>
      <p:pic>
        <p:nvPicPr>
          <p:cNvPr id="912" name="Google Shape;912;p90"/>
          <p:cNvPicPr preferRelativeResize="0"/>
          <p:nvPr/>
        </p:nvPicPr>
        <p:blipFill rotWithShape="1">
          <a:blip r:embed="rId4">
            <a:alphaModFix/>
          </a:blip>
          <a:srcRect b="0" l="0" r="0" t="0"/>
          <a:stretch/>
        </p:blipFill>
        <p:spPr>
          <a:xfrm rot="-562520">
            <a:off x="4010075" y="3605420"/>
            <a:ext cx="2953897" cy="3032235"/>
          </a:xfrm>
          <a:prstGeom prst="rect">
            <a:avLst/>
          </a:prstGeom>
          <a:noFill/>
          <a:ln>
            <a:noFill/>
          </a:ln>
        </p:spPr>
      </p:pic>
      <p:pic>
        <p:nvPicPr>
          <p:cNvPr id="913" name="Google Shape;913;p90"/>
          <p:cNvPicPr preferRelativeResize="0"/>
          <p:nvPr/>
        </p:nvPicPr>
        <p:blipFill rotWithShape="1">
          <a:blip r:embed="rId5">
            <a:alphaModFix/>
          </a:blip>
          <a:srcRect b="0" l="0" r="0" t="0"/>
          <a:stretch/>
        </p:blipFill>
        <p:spPr>
          <a:xfrm rot="657195">
            <a:off x="4998268" y="397400"/>
            <a:ext cx="2114634" cy="310668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91"/>
          <p:cNvSpPr txBox="1"/>
          <p:nvPr>
            <p:ph type="title"/>
          </p:nvPr>
        </p:nvSpPr>
        <p:spPr>
          <a:xfrm>
            <a:off x="630936" y="639520"/>
            <a:ext cx="3429000" cy="1719072"/>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chemeClr val="dk1"/>
              </a:buClr>
              <a:buSzPts val="4000"/>
              <a:buFont typeface="Twentieth Century"/>
              <a:buNone/>
            </a:pPr>
            <a:r>
              <a:rPr b="1" lang="en-US" sz="4000">
                <a:solidFill>
                  <a:schemeClr val="dk1"/>
                </a:solidFill>
              </a:rPr>
              <a:t>REFLECTION </a:t>
            </a:r>
            <a:br>
              <a:rPr b="1" lang="en-US" sz="4000">
                <a:solidFill>
                  <a:schemeClr val="dk1"/>
                </a:solidFill>
                <a:latin typeface="Twentieth Century"/>
                <a:ea typeface="Twentieth Century"/>
                <a:cs typeface="Twentieth Century"/>
                <a:sym typeface="Twentieth Century"/>
              </a:rPr>
            </a:br>
            <a:endParaRPr b="1" sz="4000">
              <a:solidFill>
                <a:schemeClr val="dk1"/>
              </a:solidFill>
              <a:latin typeface="Twentieth Century"/>
              <a:ea typeface="Twentieth Century"/>
              <a:cs typeface="Twentieth Century"/>
              <a:sym typeface="Twentieth Century"/>
            </a:endParaRPr>
          </a:p>
        </p:txBody>
      </p:sp>
      <p:sp>
        <p:nvSpPr>
          <p:cNvPr id="919" name="Google Shape;919;p91"/>
          <p:cNvSpPr txBox="1"/>
          <p:nvPr>
            <p:ph idx="1" type="body"/>
          </p:nvPr>
        </p:nvSpPr>
        <p:spPr>
          <a:xfrm>
            <a:off x="630935" y="2807208"/>
            <a:ext cx="5024798" cy="3410712"/>
          </a:xfrm>
          <a:prstGeom prst="rect">
            <a:avLst/>
          </a:prstGeom>
          <a:noFill/>
          <a:ln>
            <a:noFill/>
          </a:ln>
        </p:spPr>
        <p:txBody>
          <a:bodyPr anchorCtr="0" anchor="t" bIns="45700" lIns="91425" spcFirstLastPara="1" rIns="91425" wrap="square" tIns="45700">
            <a:normAutofit/>
          </a:bodyPr>
          <a:lstStyle/>
          <a:p>
            <a:pPr indent="-91440" lvl="0" marL="91440" rtl="0" algn="l">
              <a:lnSpc>
                <a:spcPct val="90000"/>
              </a:lnSpc>
              <a:spcBef>
                <a:spcPts val="0"/>
              </a:spcBef>
              <a:spcAft>
                <a:spcPts val="0"/>
              </a:spcAft>
              <a:buSzPts val="2200"/>
              <a:buChar char=" "/>
            </a:pPr>
            <a:br>
              <a:rPr b="1" lang="en-US" sz="2200"/>
            </a:br>
            <a:r>
              <a:rPr b="1" lang="en-US" sz="2200"/>
              <a:t>Something you can see around yo</a:t>
            </a:r>
            <a:r>
              <a:rPr b="1" lang="en-US"/>
              <a:t>u, or something in your life that you consider </a:t>
            </a:r>
            <a:r>
              <a:rPr b="1" i="1" lang="en-US"/>
              <a:t>priceless</a:t>
            </a:r>
            <a:endParaRPr b="1" i="1" sz="2200"/>
          </a:p>
        </p:txBody>
      </p:sp>
      <p:sp>
        <p:nvSpPr>
          <p:cNvPr id="920" name="Google Shape;920;p91"/>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pic>
        <p:nvPicPr>
          <p:cNvPr id="921" name="Google Shape;921;p91"/>
          <p:cNvPicPr preferRelativeResize="0"/>
          <p:nvPr/>
        </p:nvPicPr>
        <p:blipFill rotWithShape="1">
          <a:blip r:embed="rId3">
            <a:alphaModFix/>
          </a:blip>
          <a:srcRect b="0" l="0" r="0" t="0"/>
          <a:stretch/>
        </p:blipFill>
        <p:spPr>
          <a:xfrm>
            <a:off x="6569433" y="1621324"/>
            <a:ext cx="4508354" cy="421044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9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THE WORLD WE WANT…</a:t>
            </a:r>
            <a:endParaRPr/>
          </a:p>
        </p:txBody>
      </p:sp>
      <p:sp>
        <p:nvSpPr>
          <p:cNvPr id="927" name="Google Shape;927;p92"/>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200"/>
              <a:buNone/>
            </a:pPr>
            <a:r>
              <a:rPr lang="en-US"/>
              <a:t>DEVELOPMENT RANKING ACTIVITY</a:t>
            </a:r>
            <a:br>
              <a:rPr lang="en-US"/>
            </a:br>
            <a:br>
              <a:rPr lang="en-US"/>
            </a:br>
            <a:r>
              <a:rPr lang="en-US"/>
              <a:t>Work in small groups to create your own model/definition of development according to your values, needs, and priorities. </a:t>
            </a:r>
            <a:endParaRPr/>
          </a:p>
          <a:p>
            <a:pPr indent="0" lvl="0" marL="0" rtl="0" algn="l">
              <a:lnSpc>
                <a:spcPct val="90000"/>
              </a:lnSpc>
              <a:spcBef>
                <a:spcPts val="1400"/>
              </a:spcBef>
              <a:spcAft>
                <a:spcPts val="0"/>
              </a:spcAft>
              <a:buSzPts val="2200"/>
              <a:buNone/>
            </a:pPr>
            <a:r>
              <a:rPr lang="en-US"/>
              <a:t>Share your model with the other groups, and listen to theirs. </a:t>
            </a:r>
            <a:endParaRPr/>
          </a:p>
          <a:p>
            <a:pPr indent="0" lvl="0" marL="0" rtl="0" algn="l">
              <a:lnSpc>
                <a:spcPct val="90000"/>
              </a:lnSpc>
              <a:spcBef>
                <a:spcPts val="1400"/>
              </a:spcBef>
              <a:spcAft>
                <a:spcPts val="0"/>
              </a:spcAft>
              <a:buSzPts val="2200"/>
              <a:buNone/>
            </a:pPr>
            <a:r>
              <a:rPr lang="en-US"/>
              <a:t>What do you notice? </a:t>
            </a:r>
            <a:endParaRPr/>
          </a:p>
        </p:txBody>
      </p:sp>
      <p:sp>
        <p:nvSpPr>
          <p:cNvPr id="928" name="Google Shape;928;p92"/>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9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THANK YOU! </a:t>
            </a:r>
            <a:br>
              <a:rPr lang="en-US"/>
            </a:br>
            <a:r>
              <a:rPr lang="en-US"/>
              <a:t>REFLECTION</a:t>
            </a:r>
            <a:endParaRPr/>
          </a:p>
        </p:txBody>
      </p:sp>
      <p:sp>
        <p:nvSpPr>
          <p:cNvPr id="934" name="Google Shape;934;p93"/>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lnSpcReduction="10000"/>
          </a:bodyPr>
          <a:lstStyle/>
          <a:p>
            <a:pPr indent="0" lvl="0" marL="91440" rtl="0" algn="l">
              <a:lnSpc>
                <a:spcPct val="90000"/>
              </a:lnSpc>
              <a:spcBef>
                <a:spcPts val="0"/>
              </a:spcBef>
              <a:spcAft>
                <a:spcPts val="0"/>
              </a:spcAft>
              <a:buSzPts val="4400"/>
              <a:buNone/>
            </a:pPr>
            <a:r>
              <a:t/>
            </a:r>
            <a:endParaRPr b="0" i="0" sz="4400" u="sng" strike="noStrike">
              <a:solidFill>
                <a:srgbClr val="188E8D"/>
              </a:solidFill>
              <a:latin typeface="Arial"/>
              <a:ea typeface="Arial"/>
              <a:cs typeface="Arial"/>
              <a:sym typeface="Arial"/>
              <a:hlinkClick r:id="rId3">
                <a:extLst>
                  <a:ext uri="{A12FA001-AC4F-418D-AE19-62706E023703}">
                    <ahyp:hlinkClr val="tx"/>
                  </a:ext>
                </a:extLst>
              </a:hlinkClick>
            </a:endParaRPr>
          </a:p>
          <a:p>
            <a:pPr indent="0" lvl="0" marL="91440" rtl="0" algn="l">
              <a:lnSpc>
                <a:spcPct val="90000"/>
              </a:lnSpc>
              <a:spcBef>
                <a:spcPts val="1400"/>
              </a:spcBef>
              <a:spcAft>
                <a:spcPts val="0"/>
              </a:spcAft>
              <a:buSzPts val="4400"/>
              <a:buNone/>
            </a:pPr>
            <a:r>
              <a:t/>
            </a:r>
            <a:endParaRPr sz="4400" u="sng">
              <a:solidFill>
                <a:srgbClr val="188E8D"/>
              </a:solidFill>
              <a:latin typeface="Arial"/>
              <a:ea typeface="Arial"/>
              <a:cs typeface="Arial"/>
              <a:sym typeface="Arial"/>
              <a:hlinkClick r:id="rId4">
                <a:extLst>
                  <a:ext uri="{A12FA001-AC4F-418D-AE19-62706E023703}">
                    <ahyp:hlinkClr val="tx"/>
                  </a:ext>
                </a:extLst>
              </a:hlinkClick>
            </a:endParaRPr>
          </a:p>
        </p:txBody>
      </p:sp>
      <p:sp>
        <p:nvSpPr>
          <p:cNvPr id="935" name="Google Shape;935;p93"/>
          <p:cNvSpPr txBox="1"/>
          <p:nvPr>
            <p:ph idx="1" type="body"/>
          </p:nvPr>
        </p:nvSpPr>
        <p:spPr>
          <a:xfrm>
            <a:off x="1024127" y="2286000"/>
            <a:ext cx="9967146" cy="4023360"/>
          </a:xfrm>
          <a:prstGeom prst="rect">
            <a:avLst/>
          </a:prstGeom>
          <a:noFill/>
          <a:ln>
            <a:noFill/>
          </a:ln>
        </p:spPr>
        <p:txBody>
          <a:bodyPr anchorCtr="0" anchor="t" bIns="45700" lIns="45700" spcFirstLastPara="1" rIns="45700" wrap="square" tIns="45700">
            <a:normAutofit lnSpcReduction="10000"/>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0" lvl="0" marL="0" rtl="0" algn="l">
              <a:lnSpc>
                <a:spcPct val="90000"/>
              </a:lnSpc>
              <a:spcBef>
                <a:spcPts val="1400"/>
              </a:spcBef>
              <a:spcAft>
                <a:spcPts val="0"/>
              </a:spcAft>
              <a:buSzPts val="2200"/>
              <a:buNone/>
            </a:pPr>
            <a:r>
              <a:rPr lang="en-US"/>
              <a:t>Something you enjoyed </a:t>
            </a:r>
            <a:endParaRPr/>
          </a:p>
          <a:p>
            <a:pPr indent="0" lvl="0" marL="91440" rtl="0" algn="l">
              <a:lnSpc>
                <a:spcPct val="90000"/>
              </a:lnSpc>
              <a:spcBef>
                <a:spcPts val="1400"/>
              </a:spcBef>
              <a:spcAft>
                <a:spcPts val="0"/>
              </a:spcAft>
              <a:buSzPts val="2200"/>
              <a:buNone/>
            </a:pPr>
            <a:r>
              <a:t/>
            </a:r>
            <a:endParaRPr/>
          </a:p>
          <a:p>
            <a:pPr indent="0" lvl="0" marL="0" rtl="0" algn="l">
              <a:lnSpc>
                <a:spcPct val="90000"/>
              </a:lnSpc>
              <a:spcBef>
                <a:spcPts val="1400"/>
              </a:spcBef>
              <a:spcAft>
                <a:spcPts val="0"/>
              </a:spcAft>
              <a:buSzPts val="2200"/>
              <a:buNone/>
            </a:pPr>
            <a:r>
              <a:rPr lang="en-US"/>
              <a:t>Something that struck you</a:t>
            </a:r>
            <a:endParaRPr/>
          </a:p>
          <a:p>
            <a:pPr indent="0" lvl="0" marL="0" rtl="0" algn="l">
              <a:lnSpc>
                <a:spcPct val="90000"/>
              </a:lnSpc>
              <a:spcBef>
                <a:spcPts val="1400"/>
              </a:spcBef>
              <a:spcAft>
                <a:spcPts val="0"/>
              </a:spcAft>
              <a:buSzPts val="2200"/>
              <a:buNone/>
            </a:pPr>
            <a:r>
              <a:t/>
            </a:r>
            <a:endParaRPr/>
          </a:p>
          <a:p>
            <a:pPr indent="0" lvl="0" marL="0" rtl="0" algn="l">
              <a:lnSpc>
                <a:spcPct val="90000"/>
              </a:lnSpc>
              <a:spcBef>
                <a:spcPts val="1400"/>
              </a:spcBef>
              <a:spcAft>
                <a:spcPts val="0"/>
              </a:spcAft>
              <a:buSzPts val="2200"/>
              <a:buNone/>
            </a:pPr>
            <a:r>
              <a:rPr lang="en-US"/>
              <a:t>Something you’d like to explore more</a:t>
            </a:r>
            <a:endParaRPr/>
          </a:p>
          <a:p>
            <a:pPr indent="0" lvl="0" marL="0" rtl="0" algn="l">
              <a:lnSpc>
                <a:spcPct val="90000"/>
              </a:lnSpc>
              <a:spcBef>
                <a:spcPts val="1400"/>
              </a:spcBef>
              <a:spcAft>
                <a:spcPts val="0"/>
              </a:spcAft>
              <a:buSzPts val="2200"/>
              <a:buNone/>
            </a:pPr>
            <a:r>
              <a:t/>
            </a:r>
            <a:endParaRPr/>
          </a:p>
          <a:p>
            <a:pPr indent="0" lvl="0" marL="0" rtl="0" algn="l">
              <a:lnSpc>
                <a:spcPct val="90000"/>
              </a:lnSpc>
              <a:spcBef>
                <a:spcPts val="1400"/>
              </a:spcBef>
              <a:spcAft>
                <a:spcPts val="0"/>
              </a:spcAft>
              <a:buSzPts val="2200"/>
              <a:buNone/>
            </a:pPr>
            <a:r>
              <a:rPr lang="en-US"/>
              <a:t>Something you’d change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94"/>
          <p:cNvSpPr txBox="1"/>
          <p:nvPr>
            <p:ph type="title"/>
          </p:nvPr>
        </p:nvSpPr>
        <p:spPr>
          <a:xfrm>
            <a:off x="630922" y="639525"/>
            <a:ext cx="4297800" cy="1719000"/>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chemeClr val="dk1"/>
              </a:buClr>
              <a:buSzPts val="4000"/>
              <a:buFont typeface="Twentieth Century"/>
              <a:buNone/>
            </a:pPr>
            <a:r>
              <a:rPr b="1" lang="en-US" sz="4000">
                <a:solidFill>
                  <a:schemeClr val="dk1"/>
                </a:solidFill>
              </a:rPr>
              <a:t>INTRODUCTIONS</a:t>
            </a:r>
            <a:r>
              <a:rPr b="1" lang="en-US" sz="4000">
                <a:solidFill>
                  <a:schemeClr val="dk1"/>
                </a:solidFill>
                <a:latin typeface="Twentieth Century"/>
                <a:ea typeface="Twentieth Century"/>
                <a:cs typeface="Twentieth Century"/>
                <a:sym typeface="Twentieth Century"/>
              </a:rPr>
              <a:t>: </a:t>
            </a:r>
            <a:br>
              <a:rPr b="1" lang="en-US" sz="4000">
                <a:solidFill>
                  <a:schemeClr val="dk1"/>
                </a:solidFill>
                <a:latin typeface="Twentieth Century"/>
                <a:ea typeface="Twentieth Century"/>
                <a:cs typeface="Twentieth Century"/>
                <a:sym typeface="Twentieth Century"/>
              </a:rPr>
            </a:br>
            <a:endParaRPr b="1" sz="4000">
              <a:solidFill>
                <a:schemeClr val="dk1"/>
              </a:solidFill>
              <a:latin typeface="Twentieth Century"/>
              <a:ea typeface="Twentieth Century"/>
              <a:cs typeface="Twentieth Century"/>
              <a:sym typeface="Twentieth Century"/>
            </a:endParaRPr>
          </a:p>
        </p:txBody>
      </p:sp>
      <p:sp>
        <p:nvSpPr>
          <p:cNvPr id="941" name="Google Shape;941;p94"/>
          <p:cNvSpPr txBox="1"/>
          <p:nvPr>
            <p:ph idx="1" type="body"/>
          </p:nvPr>
        </p:nvSpPr>
        <p:spPr>
          <a:xfrm>
            <a:off x="630935" y="2807208"/>
            <a:ext cx="5024798" cy="3410712"/>
          </a:xfrm>
          <a:prstGeom prst="rect">
            <a:avLst/>
          </a:prstGeom>
          <a:noFill/>
          <a:ln>
            <a:noFill/>
          </a:ln>
        </p:spPr>
        <p:txBody>
          <a:bodyPr anchorCtr="0" anchor="t" bIns="45700" lIns="91425" spcFirstLastPara="1" rIns="91425" wrap="square" tIns="45700">
            <a:normAutofit/>
          </a:bodyPr>
          <a:lstStyle/>
          <a:p>
            <a:pPr indent="0" lvl="0" marL="91440" rtl="0" algn="l">
              <a:lnSpc>
                <a:spcPct val="90000"/>
              </a:lnSpc>
              <a:spcBef>
                <a:spcPts val="0"/>
              </a:spcBef>
              <a:spcAft>
                <a:spcPts val="0"/>
              </a:spcAft>
              <a:buSzPts val="2200"/>
              <a:buNone/>
            </a:pPr>
            <a:r>
              <a:t/>
            </a:r>
            <a:endParaRPr sz="2200"/>
          </a:p>
          <a:p>
            <a:pPr indent="0" lvl="0" marL="0" rtl="0" algn="l">
              <a:lnSpc>
                <a:spcPct val="90000"/>
              </a:lnSpc>
              <a:spcBef>
                <a:spcPts val="1400"/>
              </a:spcBef>
              <a:spcAft>
                <a:spcPts val="0"/>
              </a:spcAft>
              <a:buSzPts val="2200"/>
              <a:buNone/>
            </a:pPr>
            <a:r>
              <a:rPr b="1" lang="en-US" sz="2200"/>
              <a:t>HOW DO YOU FEEL ABOUT</a:t>
            </a:r>
            <a:r>
              <a:rPr b="1" lang="en-US"/>
              <a:t> CLIMATE ACTION IN 2025?</a:t>
            </a:r>
            <a:br>
              <a:rPr b="1" lang="en-US" sz="2200"/>
            </a:br>
            <a:br>
              <a:rPr b="1" lang="en-US" sz="2200"/>
            </a:br>
            <a:r>
              <a:rPr lang="en-US" sz="2200"/>
              <a:t>- CONCERNS?</a:t>
            </a:r>
            <a:br>
              <a:rPr lang="en-US" sz="2200"/>
            </a:br>
            <a:br>
              <a:rPr lang="en-US" sz="2200"/>
            </a:br>
            <a:r>
              <a:rPr lang="en-US" sz="2200"/>
              <a:t>- OPPORTUNITIES? </a:t>
            </a:r>
            <a:br>
              <a:rPr lang="en-US" sz="2200"/>
            </a:br>
            <a:br>
              <a:rPr lang="en-US" sz="2200"/>
            </a:br>
            <a:r>
              <a:rPr lang="en-US" sz="2200"/>
              <a:t>- HOPE? </a:t>
            </a:r>
            <a:endParaRPr/>
          </a:p>
        </p:txBody>
      </p:sp>
      <p:sp>
        <p:nvSpPr>
          <p:cNvPr id="942" name="Google Shape;942;p94"/>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pic>
        <p:nvPicPr>
          <p:cNvPr id="943" name="Google Shape;943;p94"/>
          <p:cNvPicPr preferRelativeResize="0"/>
          <p:nvPr/>
        </p:nvPicPr>
        <p:blipFill rotWithShape="1">
          <a:blip r:embed="rId3">
            <a:alphaModFix/>
          </a:blip>
          <a:srcRect b="0" l="0" r="0" t="0"/>
          <a:stretch/>
        </p:blipFill>
        <p:spPr>
          <a:xfrm>
            <a:off x="7477277" y="376919"/>
            <a:ext cx="3812177" cy="610416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7" name="Shape 947"/>
        <p:cNvGrpSpPr/>
        <p:nvPr/>
      </p:nvGrpSpPr>
      <p:grpSpPr>
        <a:xfrm>
          <a:off x="0" y="0"/>
          <a:ext cx="0" cy="0"/>
          <a:chOff x="0" y="0"/>
          <a:chExt cx="0" cy="0"/>
        </a:xfrm>
      </p:grpSpPr>
      <p:cxnSp>
        <p:nvCxnSpPr>
          <p:cNvPr id="948" name="Google Shape;948;p95"/>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949" name="Google Shape;949;p95"/>
          <p:cNvSpPr txBox="1"/>
          <p:nvPr>
            <p:ph type="title"/>
          </p:nvPr>
        </p:nvSpPr>
        <p:spPr>
          <a:xfrm>
            <a:off x="1024128" y="585216"/>
            <a:ext cx="5867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THE BEST TIME TO BE A CLIMATE JUSTICE ACTIVIST ? </a:t>
            </a:r>
            <a:endParaRPr/>
          </a:p>
        </p:txBody>
      </p:sp>
      <p:pic>
        <p:nvPicPr>
          <p:cNvPr id="950" name="Google Shape;950;p95"/>
          <p:cNvPicPr preferRelativeResize="0"/>
          <p:nvPr>
            <p:ph idx="1" type="body"/>
          </p:nvPr>
        </p:nvPicPr>
        <p:blipFill rotWithShape="1">
          <a:blip r:embed="rId3">
            <a:alphaModFix/>
          </a:blip>
          <a:srcRect b="0" l="0" r="0" t="0"/>
          <a:stretch/>
        </p:blipFill>
        <p:spPr>
          <a:xfrm>
            <a:off x="1024128" y="2307637"/>
            <a:ext cx="5867061" cy="3842925"/>
          </a:xfrm>
          <a:prstGeom prst="rect">
            <a:avLst/>
          </a:prstGeom>
          <a:noFill/>
          <a:ln>
            <a:noFill/>
          </a:ln>
        </p:spPr>
      </p:pic>
      <p:sp>
        <p:nvSpPr>
          <p:cNvPr id="951" name="Google Shape;951;p95"/>
          <p:cNvSpPr/>
          <p:nvPr/>
        </p:nvSpPr>
        <p:spPr>
          <a:xfrm>
            <a:off x="7534656" y="-2"/>
            <a:ext cx="4657344"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952" name="Google Shape;952;p95"/>
          <p:cNvSpPr txBox="1"/>
          <p:nvPr>
            <p:ph idx="2" type="body"/>
          </p:nvPr>
        </p:nvSpPr>
        <p:spPr>
          <a:xfrm>
            <a:off x="8021490" y="585216"/>
            <a:ext cx="3527043" cy="5586984"/>
          </a:xfrm>
          <a:prstGeom prst="rect">
            <a:avLst/>
          </a:prstGeom>
          <a:noFill/>
          <a:ln>
            <a:noFill/>
          </a:ln>
        </p:spPr>
        <p:txBody>
          <a:bodyPr anchorCtr="0" anchor="ctr" bIns="45700" lIns="45700" spcFirstLastPara="1" rIns="45700" wrap="square" tIns="45700">
            <a:normAutofit/>
          </a:bodyPr>
          <a:lstStyle/>
          <a:p>
            <a:pPr indent="-91440" lvl="0" marL="91440" rtl="0" algn="l">
              <a:lnSpc>
                <a:spcPct val="90000"/>
              </a:lnSpc>
              <a:spcBef>
                <a:spcPts val="0"/>
              </a:spcBef>
              <a:spcAft>
                <a:spcPts val="0"/>
              </a:spcAft>
              <a:buSzPts val="2000"/>
              <a:buChar char=" "/>
            </a:pPr>
            <a:r>
              <a:rPr lang="en-US" sz="2000">
                <a:solidFill>
                  <a:srgbClr val="FFFFFF"/>
                </a:solidFill>
              </a:rPr>
              <a:t>Climate change denial </a:t>
            </a:r>
            <a:endParaRPr/>
          </a:p>
          <a:p>
            <a:pPr indent="-91440" lvl="0" marL="91440" rtl="0" algn="l">
              <a:lnSpc>
                <a:spcPct val="90000"/>
              </a:lnSpc>
              <a:spcBef>
                <a:spcPts val="1400"/>
              </a:spcBef>
              <a:spcAft>
                <a:spcPts val="0"/>
              </a:spcAft>
              <a:buSzPts val="2000"/>
              <a:buChar char=" "/>
            </a:pPr>
            <a:r>
              <a:rPr lang="en-US" sz="2000">
                <a:solidFill>
                  <a:srgbClr val="FFFFFF"/>
                </a:solidFill>
              </a:rPr>
              <a:t>Boost for fossil fuel industries</a:t>
            </a:r>
            <a:br>
              <a:rPr lang="en-US" sz="2000">
                <a:solidFill>
                  <a:srgbClr val="FFFFFF"/>
                </a:solidFill>
              </a:rPr>
            </a:br>
            <a:br>
              <a:rPr lang="en-US" sz="2000">
                <a:solidFill>
                  <a:srgbClr val="FFFFFF"/>
                </a:solidFill>
              </a:rPr>
            </a:br>
            <a:r>
              <a:rPr lang="en-US" sz="2000">
                <a:solidFill>
                  <a:srgbClr val="FFFFFF"/>
                </a:solidFill>
              </a:rPr>
              <a:t>Discrediting renewables</a:t>
            </a:r>
            <a:endParaRPr/>
          </a:p>
          <a:p>
            <a:pPr indent="-91440" lvl="0" marL="91440" rtl="0" algn="l">
              <a:lnSpc>
                <a:spcPct val="90000"/>
              </a:lnSpc>
              <a:spcBef>
                <a:spcPts val="1400"/>
              </a:spcBef>
              <a:spcAft>
                <a:spcPts val="0"/>
              </a:spcAft>
              <a:buSzPts val="2000"/>
              <a:buChar char=" "/>
            </a:pPr>
            <a:r>
              <a:rPr lang="en-US" sz="2000">
                <a:solidFill>
                  <a:srgbClr val="FFFFFF"/>
                </a:solidFill>
              </a:rPr>
              <a:t>Deregulation / dismantling environmental protections</a:t>
            </a:r>
            <a:endParaRPr/>
          </a:p>
          <a:p>
            <a:pPr indent="-91440" lvl="0" marL="91440" rtl="0" algn="l">
              <a:lnSpc>
                <a:spcPct val="90000"/>
              </a:lnSpc>
              <a:spcBef>
                <a:spcPts val="1400"/>
              </a:spcBef>
              <a:spcAft>
                <a:spcPts val="0"/>
              </a:spcAft>
              <a:buSzPts val="2000"/>
              <a:buChar char=" "/>
            </a:pPr>
            <a:r>
              <a:rPr lang="en-US" sz="2000">
                <a:solidFill>
                  <a:srgbClr val="FFFFFF"/>
                </a:solidFill>
              </a:rPr>
              <a:t>Denial and repression of refugee rights – 30 million people displaced by climate change each year</a:t>
            </a:r>
            <a:endParaRPr/>
          </a:p>
          <a:p>
            <a:pPr indent="-91440" lvl="0" marL="91440" rtl="0" algn="l">
              <a:lnSpc>
                <a:spcPct val="90000"/>
              </a:lnSpc>
              <a:spcBef>
                <a:spcPts val="1400"/>
              </a:spcBef>
              <a:spcAft>
                <a:spcPts val="0"/>
              </a:spcAft>
              <a:buSzPts val="2000"/>
              <a:buChar char=" "/>
            </a:pPr>
            <a:r>
              <a:rPr lang="en-US" sz="2000">
                <a:solidFill>
                  <a:srgbClr val="FFFFFF"/>
                </a:solidFill>
              </a:rPr>
              <a:t>Threat of economic sanctions and/or military force to take control of strategic and resource-rich countries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Global Education &amp; Youth Work | Learning for change" id="957" name="Google Shape;957;p96"/>
          <p:cNvPicPr preferRelativeResize="0"/>
          <p:nvPr/>
        </p:nvPicPr>
        <p:blipFill rotWithShape="1">
          <a:blip r:embed="rId3">
            <a:alphaModFix/>
          </a:blip>
          <a:srcRect b="-1" l="4695" r="3303" t="0"/>
          <a:stretch/>
        </p:blipFill>
        <p:spPr>
          <a:xfrm>
            <a:off x="5797543" y="10"/>
            <a:ext cx="6394152" cy="6857990"/>
          </a:xfrm>
          <a:prstGeom prst="rect">
            <a:avLst/>
          </a:prstGeom>
          <a:noFill/>
          <a:ln>
            <a:noFill/>
          </a:ln>
        </p:spPr>
      </p:pic>
      <p:sp>
        <p:nvSpPr>
          <p:cNvPr id="958" name="Google Shape;958;p96"/>
          <p:cNvSpPr txBox="1"/>
          <p:nvPr>
            <p:ph type="title"/>
          </p:nvPr>
        </p:nvSpPr>
        <p:spPr>
          <a:xfrm>
            <a:off x="804998" y="798445"/>
            <a:ext cx="4803636" cy="1311664"/>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00000"/>
              </a:buClr>
              <a:buSzPts val="3200"/>
              <a:buFont typeface="Twentieth Century"/>
              <a:buNone/>
            </a:pPr>
            <a:r>
              <a:rPr b="1" lang="en-US" sz="3200">
                <a:solidFill>
                  <a:srgbClr val="000000"/>
                </a:solidFill>
              </a:rPr>
              <a:t>GLOBAL JUSTICE EDUCATION</a:t>
            </a:r>
            <a:endParaRPr/>
          </a:p>
        </p:txBody>
      </p:sp>
      <p:sp>
        <p:nvSpPr>
          <p:cNvPr id="959" name="Google Shape;959;p96"/>
          <p:cNvSpPr txBox="1"/>
          <p:nvPr>
            <p:ph idx="1" type="body"/>
          </p:nvPr>
        </p:nvSpPr>
        <p:spPr>
          <a:xfrm>
            <a:off x="804997" y="2272143"/>
            <a:ext cx="4706803" cy="3788830"/>
          </a:xfrm>
          <a:prstGeom prst="rect">
            <a:avLst/>
          </a:prstGeom>
          <a:noFill/>
          <a:ln>
            <a:noFill/>
          </a:ln>
        </p:spPr>
        <p:txBody>
          <a:bodyPr anchorCtr="0" anchor="ctr" bIns="45700" lIns="45700" spcFirstLastPara="1" rIns="45700" wrap="square" tIns="45700">
            <a:normAutofit fontScale="85000" lnSpcReduction="20000"/>
          </a:bodyPr>
          <a:lstStyle/>
          <a:p>
            <a:pPr indent="-107950" lvl="0" marL="91440" rtl="0" algn="l">
              <a:lnSpc>
                <a:spcPct val="90000"/>
              </a:lnSpc>
              <a:spcBef>
                <a:spcPts val="0"/>
              </a:spcBef>
              <a:spcAft>
                <a:spcPts val="0"/>
              </a:spcAft>
              <a:buSzPct val="100000"/>
              <a:buChar char=" "/>
            </a:pPr>
            <a:r>
              <a:rPr lang="en-US" sz="2000">
                <a:solidFill>
                  <a:srgbClr val="000000"/>
                </a:solidFill>
              </a:rPr>
              <a:t>Addresses global concerns, such as the </a:t>
            </a:r>
            <a:r>
              <a:rPr b="1" lang="en-US" sz="2000">
                <a:solidFill>
                  <a:srgbClr val="000000"/>
                </a:solidFill>
              </a:rPr>
              <a:t>root causes and consequences </a:t>
            </a:r>
            <a:r>
              <a:rPr lang="en-US" sz="2000">
                <a:solidFill>
                  <a:srgbClr val="000000"/>
                </a:solidFill>
              </a:rPr>
              <a:t>of poverty, inequality, conflict and environmental issues…</a:t>
            </a:r>
            <a:br>
              <a:rPr lang="en-US" sz="2000">
                <a:solidFill>
                  <a:srgbClr val="000000"/>
                </a:solidFill>
              </a:rPr>
            </a:br>
            <a:br>
              <a:rPr lang="en-US" sz="2000">
                <a:solidFill>
                  <a:srgbClr val="000000"/>
                </a:solidFill>
              </a:rPr>
            </a:br>
            <a:r>
              <a:rPr lang="en-US" sz="2000">
                <a:solidFill>
                  <a:srgbClr val="000000"/>
                </a:solidFill>
              </a:rPr>
              <a:t>Identifies these as </a:t>
            </a:r>
            <a:r>
              <a:rPr b="1" lang="en-US" sz="2000">
                <a:solidFill>
                  <a:srgbClr val="000000"/>
                </a:solidFill>
              </a:rPr>
              <a:t>justice issues </a:t>
            </a:r>
            <a:r>
              <a:rPr lang="en-US" sz="2000">
                <a:solidFill>
                  <a:srgbClr val="000000"/>
                </a:solidFill>
              </a:rPr>
              <a:t>that require a </a:t>
            </a:r>
            <a:r>
              <a:rPr b="1" lang="en-US" sz="2000">
                <a:solidFill>
                  <a:srgbClr val="000000"/>
                </a:solidFill>
              </a:rPr>
              <a:t>rights-based, solidarity </a:t>
            </a:r>
            <a:r>
              <a:rPr lang="en-US" sz="2000">
                <a:solidFill>
                  <a:srgbClr val="000000"/>
                </a:solidFill>
              </a:rPr>
              <a:t>approach</a:t>
            </a:r>
            <a:endParaRPr/>
          </a:p>
          <a:p>
            <a:pPr indent="-107950" lvl="0" marL="91440" rtl="0" algn="l">
              <a:lnSpc>
                <a:spcPct val="90000"/>
              </a:lnSpc>
              <a:spcBef>
                <a:spcPts val="1400"/>
              </a:spcBef>
              <a:spcAft>
                <a:spcPts val="0"/>
              </a:spcAft>
              <a:buSzPct val="100000"/>
              <a:buChar char=" "/>
            </a:pPr>
            <a:r>
              <a:rPr lang="en-US" sz="2000">
                <a:solidFill>
                  <a:srgbClr val="000000"/>
                </a:solidFill>
              </a:rPr>
              <a:t>Assumes a level of </a:t>
            </a:r>
            <a:r>
              <a:rPr b="1" lang="en-US" sz="2000">
                <a:solidFill>
                  <a:srgbClr val="000000"/>
                </a:solidFill>
              </a:rPr>
              <a:t>interconnectedness</a:t>
            </a:r>
            <a:r>
              <a:rPr lang="en-US" sz="2000">
                <a:solidFill>
                  <a:srgbClr val="000000"/>
                </a:solidFill>
              </a:rPr>
              <a:t> – and  involves an analysis of </a:t>
            </a:r>
            <a:r>
              <a:rPr b="1" lang="en-US" sz="2000">
                <a:solidFill>
                  <a:srgbClr val="000000"/>
                </a:solidFill>
              </a:rPr>
              <a:t>power and the historical and political forces</a:t>
            </a:r>
            <a:r>
              <a:rPr lang="en-US" sz="2000">
                <a:solidFill>
                  <a:srgbClr val="000000"/>
                </a:solidFill>
              </a:rPr>
              <a:t> that create and maintain local and global inequalities</a:t>
            </a:r>
            <a:endParaRPr/>
          </a:p>
          <a:p>
            <a:pPr indent="-107950" lvl="0" marL="91440" rtl="0" algn="l">
              <a:lnSpc>
                <a:spcPct val="90000"/>
              </a:lnSpc>
              <a:spcBef>
                <a:spcPts val="1400"/>
              </a:spcBef>
              <a:spcAft>
                <a:spcPts val="0"/>
              </a:spcAft>
              <a:buSzPct val="100000"/>
              <a:buChar char=" "/>
            </a:pPr>
            <a:r>
              <a:rPr lang="en-US" sz="2000">
                <a:solidFill>
                  <a:srgbClr val="000000"/>
                </a:solidFill>
              </a:rPr>
              <a:t>Builds </a:t>
            </a:r>
            <a:r>
              <a:rPr b="1" lang="en-US" sz="2000">
                <a:solidFill>
                  <a:srgbClr val="000000"/>
                </a:solidFill>
              </a:rPr>
              <a:t>critical awareness</a:t>
            </a:r>
            <a:r>
              <a:rPr lang="en-US" sz="2000">
                <a:solidFill>
                  <a:srgbClr val="000000"/>
                </a:solidFill>
              </a:rPr>
              <a:t>, recognising and learning from </a:t>
            </a:r>
            <a:r>
              <a:rPr b="1" lang="en-US" sz="2000">
                <a:solidFill>
                  <a:srgbClr val="000000"/>
                </a:solidFill>
              </a:rPr>
              <a:t>diverse forms of knowledge</a:t>
            </a:r>
            <a:endParaRPr/>
          </a:p>
          <a:p>
            <a:pPr indent="-107950" lvl="0" marL="91440" rtl="0" algn="l">
              <a:lnSpc>
                <a:spcPct val="90000"/>
              </a:lnSpc>
              <a:spcBef>
                <a:spcPts val="1400"/>
              </a:spcBef>
              <a:spcAft>
                <a:spcPts val="0"/>
              </a:spcAft>
              <a:buSzPct val="100000"/>
              <a:buChar char=" "/>
            </a:pPr>
            <a:r>
              <a:rPr lang="en-US" sz="2000">
                <a:solidFill>
                  <a:srgbClr val="000000"/>
                </a:solidFill>
              </a:rPr>
              <a:t>Encourages </a:t>
            </a:r>
            <a:r>
              <a:rPr b="1" lang="en-US" sz="2000">
                <a:solidFill>
                  <a:srgbClr val="000000"/>
                </a:solidFill>
              </a:rPr>
              <a:t>informed individual and collective solidarity action</a:t>
            </a:r>
            <a:endParaRPr/>
          </a:p>
          <a:p>
            <a:pPr indent="0" lvl="0" marL="0" rtl="0" algn="l">
              <a:lnSpc>
                <a:spcPct val="90000"/>
              </a:lnSpc>
              <a:spcBef>
                <a:spcPts val="1400"/>
              </a:spcBef>
              <a:spcAft>
                <a:spcPts val="0"/>
              </a:spcAft>
              <a:buSzPct val="100000"/>
              <a:buNone/>
            </a:pPr>
            <a:r>
              <a:rPr lang="en-US" sz="2000">
                <a:solidFill>
                  <a:srgbClr val="000000"/>
                </a:solidFill>
              </a:rPr>
              <a:t>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9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ACTIVITY: </a:t>
            </a:r>
            <a:br>
              <a:rPr lang="en-US"/>
            </a:br>
            <a:r>
              <a:rPr lang="en-US"/>
              <a:t>HOW SHOULD WE HANDLE WASTE? </a:t>
            </a:r>
            <a:endParaRPr/>
          </a:p>
        </p:txBody>
      </p:sp>
      <p:sp>
        <p:nvSpPr>
          <p:cNvPr id="965" name="Google Shape;965;p9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fontScale="92500" lnSpcReduction="10000"/>
          </a:bodyPr>
          <a:lstStyle/>
          <a:p>
            <a:pPr indent="0" lvl="0" marL="0" rtl="0" algn="l">
              <a:lnSpc>
                <a:spcPct val="90000"/>
              </a:lnSpc>
              <a:spcBef>
                <a:spcPts val="0"/>
              </a:spcBef>
              <a:spcAft>
                <a:spcPts val="0"/>
              </a:spcAft>
              <a:buSzPct val="100000"/>
              <a:buNone/>
            </a:pPr>
            <a:r>
              <a:rPr lang="en-US"/>
              <a:t>Broadening the focus beyond individual actions and opening discussion on systems change.</a:t>
            </a:r>
            <a:br>
              <a:rPr lang="en-US"/>
            </a:br>
            <a:br>
              <a:rPr lang="en-US"/>
            </a:br>
            <a:r>
              <a:rPr lang="en-US"/>
              <a:t>Ranking Activity</a:t>
            </a:r>
            <a:endParaRPr/>
          </a:p>
          <a:p>
            <a:pPr indent="0" lvl="0" marL="0" rtl="0" algn="l">
              <a:lnSpc>
                <a:spcPct val="90000"/>
              </a:lnSpc>
              <a:spcBef>
                <a:spcPts val="1400"/>
              </a:spcBef>
              <a:spcAft>
                <a:spcPts val="0"/>
              </a:spcAft>
              <a:buSzPct val="100000"/>
              <a:buNone/>
            </a:pPr>
            <a:r>
              <a:rPr i="1" lang="en-US"/>
              <a:t>What’s the best way to deal with waste?</a:t>
            </a:r>
            <a:endParaRPr/>
          </a:p>
          <a:p>
            <a:pPr indent="0" lvl="0" marL="0" rtl="0" algn="l">
              <a:lnSpc>
                <a:spcPct val="90000"/>
              </a:lnSpc>
              <a:spcBef>
                <a:spcPts val="1400"/>
              </a:spcBef>
              <a:spcAft>
                <a:spcPts val="0"/>
              </a:spcAft>
              <a:buSzPct val="100000"/>
              <a:buNone/>
            </a:pPr>
            <a:r>
              <a:rPr i="1" lang="en-US"/>
              <a:t>What’s the best for the environment? </a:t>
            </a:r>
            <a:endParaRPr/>
          </a:p>
          <a:p>
            <a:pPr indent="0" lvl="0" marL="0" rtl="0" algn="l">
              <a:lnSpc>
                <a:spcPct val="90000"/>
              </a:lnSpc>
              <a:spcBef>
                <a:spcPts val="1400"/>
              </a:spcBef>
              <a:spcAft>
                <a:spcPts val="0"/>
              </a:spcAft>
              <a:buSzPct val="100000"/>
              <a:buNone/>
            </a:pPr>
            <a:r>
              <a:t/>
            </a:r>
            <a:endParaRPr/>
          </a:p>
          <a:p>
            <a:pPr indent="-129222" lvl="0" marL="91440" rtl="0" algn="l">
              <a:lnSpc>
                <a:spcPct val="90000"/>
              </a:lnSpc>
              <a:spcBef>
                <a:spcPts val="1400"/>
              </a:spcBef>
              <a:spcAft>
                <a:spcPts val="0"/>
              </a:spcAft>
              <a:buSzPct val="100000"/>
              <a:buChar char=" "/>
            </a:pPr>
            <a:r>
              <a:rPr lang="en-US"/>
              <a:t>Explore dominant narratives:  ‘Recycling’ frequently comes out on top (when it actually ranks 9</a:t>
            </a:r>
            <a:r>
              <a:rPr baseline="30000" lang="en-US"/>
              <a:t>th</a:t>
            </a:r>
            <a:r>
              <a:rPr lang="en-US"/>
              <a:t> place): what is the underlying message? </a:t>
            </a:r>
            <a:endParaRPr/>
          </a:p>
          <a:p>
            <a:pPr indent="0" lvl="0" marL="91440" rtl="0" algn="l">
              <a:lnSpc>
                <a:spcPct val="90000"/>
              </a:lnSpc>
              <a:spcBef>
                <a:spcPts val="1400"/>
              </a:spcBef>
              <a:spcAft>
                <a:spcPts val="0"/>
              </a:spcAft>
              <a:buSzPct val="100000"/>
              <a:buNone/>
            </a:pPr>
            <a:r>
              <a:t/>
            </a:r>
            <a:endParaRPr/>
          </a:p>
        </p:txBody>
      </p:sp>
      <p:pic>
        <p:nvPicPr>
          <p:cNvPr descr="A group of orange notes on a grey surface&#10;&#10;Description automatically generated" id="966" name="Google Shape;966;p97"/>
          <p:cNvPicPr preferRelativeResize="0"/>
          <p:nvPr>
            <p:ph idx="2" type="body"/>
          </p:nvPr>
        </p:nvPicPr>
        <p:blipFill rotWithShape="1">
          <a:blip r:embed="rId3">
            <a:alphaModFix/>
          </a:blip>
          <a:srcRect b="0" l="0" r="0" t="0"/>
          <a:stretch/>
        </p:blipFill>
        <p:spPr>
          <a:xfrm>
            <a:off x="6412995" y="2460053"/>
            <a:ext cx="3017043" cy="4022725"/>
          </a:xfrm>
          <a:prstGeom prst="rect">
            <a:avLst/>
          </a:prstGeom>
          <a:noFill/>
          <a:ln>
            <a:noFill/>
          </a:ln>
        </p:spPr>
      </p:pic>
      <p:pic>
        <p:nvPicPr>
          <p:cNvPr descr="Several yellow post-it notes on a grey surface&#10;&#10;Description automatically generated" id="967" name="Google Shape;967;p97"/>
          <p:cNvPicPr preferRelativeResize="0"/>
          <p:nvPr/>
        </p:nvPicPr>
        <p:blipFill rotWithShape="1">
          <a:blip r:embed="rId4">
            <a:alphaModFix/>
          </a:blip>
          <a:srcRect b="0" l="0" r="0" t="0"/>
          <a:stretch/>
        </p:blipFill>
        <p:spPr>
          <a:xfrm>
            <a:off x="9570720" y="0"/>
            <a:ext cx="27432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98"/>
          <p:cNvSpPr/>
          <p:nvPr/>
        </p:nvSpPr>
        <p:spPr>
          <a:xfrm>
            <a:off x="4268470" y="32512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REPURPOSE</a:t>
            </a:r>
            <a:endParaRPr b="0" i="0" sz="1400" u="none" cap="none" strike="noStrike">
              <a:solidFill>
                <a:srgbClr val="000000"/>
              </a:solidFill>
              <a:latin typeface="Arial"/>
              <a:ea typeface="Arial"/>
              <a:cs typeface="Arial"/>
              <a:sym typeface="Arial"/>
            </a:endParaRPr>
          </a:p>
        </p:txBody>
      </p:sp>
      <p:sp>
        <p:nvSpPr>
          <p:cNvPr id="973" name="Google Shape;973;p98"/>
          <p:cNvSpPr/>
          <p:nvPr/>
        </p:nvSpPr>
        <p:spPr>
          <a:xfrm>
            <a:off x="8241030" y="32512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REFILL</a:t>
            </a:r>
            <a:endParaRPr b="0" i="0" sz="1400" u="none" cap="none" strike="noStrike">
              <a:solidFill>
                <a:srgbClr val="000000"/>
              </a:solidFill>
              <a:latin typeface="Arial"/>
              <a:ea typeface="Arial"/>
              <a:cs typeface="Arial"/>
              <a:sym typeface="Arial"/>
            </a:endParaRPr>
          </a:p>
        </p:txBody>
      </p:sp>
      <p:sp>
        <p:nvSpPr>
          <p:cNvPr id="974" name="Google Shape;974;p98"/>
          <p:cNvSpPr/>
          <p:nvPr/>
        </p:nvSpPr>
        <p:spPr>
          <a:xfrm>
            <a:off x="295910" y="32512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REPAIR </a:t>
            </a:r>
            <a:endParaRPr b="0" i="0" sz="1400" u="none" cap="none" strike="noStrike">
              <a:solidFill>
                <a:srgbClr val="000000"/>
              </a:solidFill>
              <a:latin typeface="Arial"/>
              <a:ea typeface="Arial"/>
              <a:cs typeface="Arial"/>
              <a:sym typeface="Arial"/>
            </a:endParaRPr>
          </a:p>
        </p:txBody>
      </p:sp>
      <p:sp>
        <p:nvSpPr>
          <p:cNvPr id="975" name="Google Shape;975;p98"/>
          <p:cNvSpPr/>
          <p:nvPr/>
        </p:nvSpPr>
        <p:spPr>
          <a:xfrm>
            <a:off x="295910" y="257556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REDUCE </a:t>
            </a:r>
            <a:endParaRPr b="0" i="0" sz="1400" u="none" cap="none" strike="noStrike">
              <a:solidFill>
                <a:srgbClr val="000000"/>
              </a:solidFill>
              <a:latin typeface="Arial"/>
              <a:ea typeface="Arial"/>
              <a:cs typeface="Arial"/>
              <a:sym typeface="Arial"/>
            </a:endParaRPr>
          </a:p>
        </p:txBody>
      </p:sp>
      <p:sp>
        <p:nvSpPr>
          <p:cNvPr id="976" name="Google Shape;976;p98"/>
          <p:cNvSpPr/>
          <p:nvPr/>
        </p:nvSpPr>
        <p:spPr>
          <a:xfrm>
            <a:off x="295910" y="482600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RECHARGE</a:t>
            </a:r>
            <a:endParaRPr b="0" i="0" sz="1400" u="none" cap="none" strike="noStrike">
              <a:solidFill>
                <a:srgbClr val="000000"/>
              </a:solidFill>
              <a:latin typeface="Arial"/>
              <a:ea typeface="Arial"/>
              <a:cs typeface="Arial"/>
              <a:sym typeface="Arial"/>
            </a:endParaRPr>
          </a:p>
        </p:txBody>
      </p:sp>
      <p:sp>
        <p:nvSpPr>
          <p:cNvPr id="977" name="Google Shape;977;p98"/>
          <p:cNvSpPr/>
          <p:nvPr/>
        </p:nvSpPr>
        <p:spPr>
          <a:xfrm>
            <a:off x="4268470" y="257556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REFUSE</a:t>
            </a:r>
            <a:br>
              <a:rPr b="0" i="0" lang="en-US" sz="1800" u="none" cap="none" strike="noStrike">
                <a:solidFill>
                  <a:srgbClr val="000000"/>
                </a:solidFill>
                <a:latin typeface="Twentieth Century"/>
                <a:ea typeface="Twentieth Century"/>
                <a:cs typeface="Twentieth Century"/>
                <a:sym typeface="Twentieth Century"/>
              </a:rPr>
            </a:br>
            <a:r>
              <a:rPr b="0" i="0" lang="en-US" sz="1800" u="none" cap="none" strike="noStrike">
                <a:solidFill>
                  <a:srgbClr val="000000"/>
                </a:solidFill>
                <a:latin typeface="Twentieth Century"/>
                <a:ea typeface="Twentieth Century"/>
                <a:cs typeface="Twentieth Century"/>
                <a:sym typeface="Twentieth Century"/>
              </a:rPr>
              <a:t>(Say no!)  </a:t>
            </a:r>
            <a:endParaRPr b="0" i="0" sz="1400" u="none" cap="none" strike="noStrike">
              <a:solidFill>
                <a:srgbClr val="000000"/>
              </a:solidFill>
              <a:latin typeface="Arial"/>
              <a:ea typeface="Arial"/>
              <a:cs typeface="Arial"/>
              <a:sym typeface="Arial"/>
            </a:endParaRPr>
          </a:p>
        </p:txBody>
      </p:sp>
      <p:sp>
        <p:nvSpPr>
          <p:cNvPr id="978" name="Google Shape;978;p98"/>
          <p:cNvSpPr/>
          <p:nvPr/>
        </p:nvSpPr>
        <p:spPr>
          <a:xfrm>
            <a:off x="8241030" y="257556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RECYCLE</a:t>
            </a:r>
            <a:endParaRPr b="0" i="0" sz="1400" u="none" cap="none" strike="noStrike">
              <a:solidFill>
                <a:srgbClr val="000000"/>
              </a:solidFill>
              <a:latin typeface="Arial"/>
              <a:ea typeface="Arial"/>
              <a:cs typeface="Arial"/>
              <a:sym typeface="Arial"/>
            </a:endParaRPr>
          </a:p>
        </p:txBody>
      </p:sp>
      <p:sp>
        <p:nvSpPr>
          <p:cNvPr id="979" name="Google Shape;979;p98"/>
          <p:cNvSpPr/>
          <p:nvPr/>
        </p:nvSpPr>
        <p:spPr>
          <a:xfrm>
            <a:off x="4268470" y="482600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REUSE </a:t>
            </a:r>
            <a:endParaRPr b="0" i="0" sz="1400" u="none" cap="none" strike="noStrike">
              <a:solidFill>
                <a:srgbClr val="000000"/>
              </a:solidFill>
              <a:latin typeface="Arial"/>
              <a:ea typeface="Arial"/>
              <a:cs typeface="Arial"/>
              <a:sym typeface="Arial"/>
            </a:endParaRPr>
          </a:p>
        </p:txBody>
      </p:sp>
      <p:sp>
        <p:nvSpPr>
          <p:cNvPr id="980" name="Google Shape;980;p98"/>
          <p:cNvSpPr/>
          <p:nvPr/>
        </p:nvSpPr>
        <p:spPr>
          <a:xfrm>
            <a:off x="8241030" y="4826002"/>
            <a:ext cx="3514090" cy="1920240"/>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Twentieth Century"/>
              <a:buNone/>
            </a:pPr>
            <a:r>
              <a:rPr b="0" i="0" lang="en-US" sz="1800" u="none" cap="none" strike="noStrike">
                <a:solidFill>
                  <a:srgbClr val="000000"/>
                </a:solidFill>
                <a:latin typeface="Twentieth Century"/>
                <a:ea typeface="Twentieth Century"/>
                <a:cs typeface="Twentieth Century"/>
                <a:sym typeface="Twentieth Century"/>
              </a:rPr>
              <a:t>RETHINK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4" name="Shape 984"/>
        <p:cNvGrpSpPr/>
        <p:nvPr/>
      </p:nvGrpSpPr>
      <p:grpSpPr>
        <a:xfrm>
          <a:off x="0" y="0"/>
          <a:ext cx="0" cy="0"/>
          <a:chOff x="0" y="0"/>
          <a:chExt cx="0" cy="0"/>
        </a:xfrm>
      </p:grpSpPr>
      <p:cxnSp>
        <p:nvCxnSpPr>
          <p:cNvPr id="985" name="Google Shape;985;p99"/>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986" name="Google Shape;986;p99"/>
          <p:cNvSpPr txBox="1"/>
          <p:nvPr>
            <p:ph type="title"/>
          </p:nvPr>
        </p:nvSpPr>
        <p:spPr>
          <a:xfrm>
            <a:off x="102412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CLIMATE ACTIONS </a:t>
            </a:r>
            <a:endParaRPr/>
          </a:p>
        </p:txBody>
      </p:sp>
      <p:sp>
        <p:nvSpPr>
          <p:cNvPr id="987" name="Google Shape;987;p99"/>
          <p:cNvSpPr txBox="1"/>
          <p:nvPr>
            <p:ph idx="1" type="body"/>
          </p:nvPr>
        </p:nvSpPr>
        <p:spPr>
          <a:xfrm>
            <a:off x="1024128" y="2286000"/>
            <a:ext cx="6066818"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a:p>
            <a:pPr indent="-91440" lvl="0" marL="91440" rtl="0" algn="l">
              <a:lnSpc>
                <a:spcPct val="90000"/>
              </a:lnSpc>
              <a:spcBef>
                <a:spcPts val="1400"/>
              </a:spcBef>
              <a:spcAft>
                <a:spcPts val="0"/>
              </a:spcAft>
              <a:buSzPts val="2200"/>
              <a:buChar char=" "/>
            </a:pPr>
            <a:r>
              <a:rPr lang="en-US"/>
              <a:t>Thinking beyond the obsession with ‘recycling’.</a:t>
            </a:r>
            <a:br>
              <a:rPr lang="en-US"/>
            </a:br>
            <a:br>
              <a:rPr lang="en-US"/>
            </a:br>
            <a:r>
              <a:rPr lang="en-US"/>
              <a:t>‘Rethink’ – what should/could we rethink?</a:t>
            </a:r>
            <a:endParaRPr/>
          </a:p>
          <a:p>
            <a:pPr indent="-91440" lvl="0" marL="91440" rtl="0" algn="l">
              <a:lnSpc>
                <a:spcPct val="90000"/>
              </a:lnSpc>
              <a:spcBef>
                <a:spcPts val="1400"/>
              </a:spcBef>
              <a:spcAft>
                <a:spcPts val="0"/>
              </a:spcAft>
              <a:buSzPts val="2200"/>
              <a:buChar char=" "/>
            </a:pPr>
            <a:r>
              <a:rPr lang="en-US"/>
              <a:t>What could be reimagined? </a:t>
            </a:r>
            <a:endParaRPr/>
          </a:p>
          <a:p>
            <a:pPr indent="0" lvl="0" marL="91440" rtl="0" algn="l">
              <a:lnSpc>
                <a:spcPct val="90000"/>
              </a:lnSpc>
              <a:spcBef>
                <a:spcPts val="1400"/>
              </a:spcBef>
              <a:spcAft>
                <a:spcPts val="0"/>
              </a:spcAft>
              <a:buSzPts val="2200"/>
              <a:buNone/>
            </a:pPr>
            <a:r>
              <a:t/>
            </a:r>
            <a:endParaRPr/>
          </a:p>
        </p:txBody>
      </p:sp>
      <p:pic>
        <p:nvPicPr>
          <p:cNvPr id="988" name="Google Shape;988;p99"/>
          <p:cNvPicPr preferRelativeResize="0"/>
          <p:nvPr>
            <p:ph idx="2" type="body"/>
          </p:nvPr>
        </p:nvPicPr>
        <p:blipFill rotWithShape="1">
          <a:blip r:embed="rId3">
            <a:alphaModFix/>
          </a:blip>
          <a:srcRect b="0" l="586" r="3448" t="0"/>
          <a:stretch/>
        </p:blipFill>
        <p:spPr>
          <a:xfrm>
            <a:off x="7552266" y="10"/>
            <a:ext cx="4639733" cy="68579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2025-09-25T08:47:54Z</dcterms:created>
  <dc:creator>Andreas Riemenschneider</dc:creator>
</cp:coreProperties>
</file>